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ncient signboards" charset="1" panose="00000500000000000000"/>
      <p:regular r:id="rId22"/>
    </p:embeddedFont>
    <p:embeddedFont>
      <p:font typeface="Poppins" charset="1" panose="00000500000000000000"/>
      <p:regular r:id="rId23"/>
    </p:embeddedFont>
    <p:embeddedFont>
      <p:font typeface="Poppins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svg" Type="http://schemas.openxmlformats.org/officeDocument/2006/relationships/image"/><Relationship Id="rId2" Target="../media/image1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jpe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jpe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jpe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svg" Type="http://schemas.openxmlformats.org/officeDocument/2006/relationships/image"/><Relationship Id="rId2" Target="../media/image1.jpe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3076" y="-1005480"/>
            <a:ext cx="20201286" cy="12625803"/>
          </a:xfrm>
          <a:custGeom>
            <a:avLst/>
            <a:gdLst/>
            <a:ahLst/>
            <a:cxnLst/>
            <a:rect r="r" b="b" t="t" l="l"/>
            <a:pathLst>
              <a:path h="12625803" w="20201286">
                <a:moveTo>
                  <a:pt x="0" y="0"/>
                </a:moveTo>
                <a:lnTo>
                  <a:pt x="20201285" y="0"/>
                </a:lnTo>
                <a:lnTo>
                  <a:pt x="20201285" y="12625804"/>
                </a:lnTo>
                <a:lnTo>
                  <a:pt x="0" y="12625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83076" y="7078771"/>
            <a:ext cx="5287653" cy="3946978"/>
          </a:xfrm>
          <a:custGeom>
            <a:avLst/>
            <a:gdLst/>
            <a:ahLst/>
            <a:cxnLst/>
            <a:rect r="r" b="b" t="t" l="l"/>
            <a:pathLst>
              <a:path h="3946978" w="5287653">
                <a:moveTo>
                  <a:pt x="0" y="0"/>
                </a:moveTo>
                <a:lnTo>
                  <a:pt x="5287652" y="0"/>
                </a:lnTo>
                <a:lnTo>
                  <a:pt x="5287652" y="3946978"/>
                </a:lnTo>
                <a:lnTo>
                  <a:pt x="0" y="39469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68267">
            <a:off x="-1100372" y="511545"/>
            <a:ext cx="3737172" cy="2337431"/>
          </a:xfrm>
          <a:custGeom>
            <a:avLst/>
            <a:gdLst/>
            <a:ahLst/>
            <a:cxnLst/>
            <a:rect r="r" b="b" t="t" l="l"/>
            <a:pathLst>
              <a:path h="2337431" w="3737172">
                <a:moveTo>
                  <a:pt x="0" y="0"/>
                </a:moveTo>
                <a:lnTo>
                  <a:pt x="3737172" y="0"/>
                </a:lnTo>
                <a:lnTo>
                  <a:pt x="3737172" y="2337431"/>
                </a:lnTo>
                <a:lnTo>
                  <a:pt x="0" y="23374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37091" y="-44474"/>
            <a:ext cx="5312444" cy="3449470"/>
          </a:xfrm>
          <a:custGeom>
            <a:avLst/>
            <a:gdLst/>
            <a:ahLst/>
            <a:cxnLst/>
            <a:rect r="r" b="b" t="t" l="l"/>
            <a:pathLst>
              <a:path h="3449470" w="5312444">
                <a:moveTo>
                  <a:pt x="0" y="0"/>
                </a:moveTo>
                <a:lnTo>
                  <a:pt x="5312444" y="0"/>
                </a:lnTo>
                <a:lnTo>
                  <a:pt x="5312444" y="3449470"/>
                </a:lnTo>
                <a:lnTo>
                  <a:pt x="0" y="34494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641627">
            <a:off x="15754128" y="7848062"/>
            <a:ext cx="3709328" cy="2320016"/>
          </a:xfrm>
          <a:custGeom>
            <a:avLst/>
            <a:gdLst/>
            <a:ahLst/>
            <a:cxnLst/>
            <a:rect r="r" b="b" t="t" l="l"/>
            <a:pathLst>
              <a:path h="2320016" w="3709328">
                <a:moveTo>
                  <a:pt x="3709327" y="0"/>
                </a:moveTo>
                <a:lnTo>
                  <a:pt x="0" y="0"/>
                </a:lnTo>
                <a:lnTo>
                  <a:pt x="0" y="2320016"/>
                </a:lnTo>
                <a:lnTo>
                  <a:pt x="3709327" y="2320016"/>
                </a:lnTo>
                <a:lnTo>
                  <a:pt x="370932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013049">
            <a:off x="-791540" y="4365520"/>
            <a:ext cx="2773845" cy="2997278"/>
          </a:xfrm>
          <a:custGeom>
            <a:avLst/>
            <a:gdLst/>
            <a:ahLst/>
            <a:cxnLst/>
            <a:rect r="r" b="b" t="t" l="l"/>
            <a:pathLst>
              <a:path h="2997278" w="2773845">
                <a:moveTo>
                  <a:pt x="0" y="0"/>
                </a:moveTo>
                <a:lnTo>
                  <a:pt x="2773844" y="0"/>
                </a:lnTo>
                <a:lnTo>
                  <a:pt x="2773844" y="2997278"/>
                </a:lnTo>
                <a:lnTo>
                  <a:pt x="0" y="29972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321679">
            <a:off x="4102044" y="9008469"/>
            <a:ext cx="2758487" cy="1589891"/>
          </a:xfrm>
          <a:custGeom>
            <a:avLst/>
            <a:gdLst/>
            <a:ahLst/>
            <a:cxnLst/>
            <a:rect r="r" b="b" t="t" l="l"/>
            <a:pathLst>
              <a:path h="1589891" w="2758487">
                <a:moveTo>
                  <a:pt x="0" y="0"/>
                </a:moveTo>
                <a:lnTo>
                  <a:pt x="2758487" y="0"/>
                </a:lnTo>
                <a:lnTo>
                  <a:pt x="2758487" y="1589891"/>
                </a:lnTo>
                <a:lnTo>
                  <a:pt x="0" y="15898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6644323" y="3404996"/>
            <a:ext cx="1643677" cy="1738504"/>
          </a:xfrm>
          <a:custGeom>
            <a:avLst/>
            <a:gdLst/>
            <a:ahLst/>
            <a:cxnLst/>
            <a:rect r="r" b="b" t="t" l="l"/>
            <a:pathLst>
              <a:path h="1738504" w="1643677">
                <a:moveTo>
                  <a:pt x="1643677" y="0"/>
                </a:moveTo>
                <a:lnTo>
                  <a:pt x="0" y="0"/>
                </a:lnTo>
                <a:lnTo>
                  <a:pt x="0" y="1738504"/>
                </a:lnTo>
                <a:lnTo>
                  <a:pt x="1643677" y="1738504"/>
                </a:lnTo>
                <a:lnTo>
                  <a:pt x="164367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277860">
            <a:off x="12356282" y="-908109"/>
            <a:ext cx="2910268" cy="2661572"/>
          </a:xfrm>
          <a:custGeom>
            <a:avLst/>
            <a:gdLst/>
            <a:ahLst/>
            <a:cxnLst/>
            <a:rect r="r" b="b" t="t" l="l"/>
            <a:pathLst>
              <a:path h="2661572" w="2910268">
                <a:moveTo>
                  <a:pt x="0" y="0"/>
                </a:moveTo>
                <a:lnTo>
                  <a:pt x="2910267" y="0"/>
                </a:lnTo>
                <a:lnTo>
                  <a:pt x="2910267" y="2661572"/>
                </a:lnTo>
                <a:lnTo>
                  <a:pt x="0" y="266157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962258" y="2451252"/>
            <a:ext cx="10363485" cy="546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6"/>
              </a:lnSpc>
            </a:pPr>
          </a:p>
          <a:p>
            <a:pPr algn="ctr">
              <a:lnSpc>
                <a:spcPts val="17042"/>
              </a:lnSpc>
            </a:pPr>
            <a:r>
              <a:rPr lang="en-US" sz="19816">
                <a:solidFill>
                  <a:srgbClr val="4F662D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BIO NUTRE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3076" y="-1005480"/>
            <a:ext cx="20201286" cy="12625803"/>
          </a:xfrm>
          <a:custGeom>
            <a:avLst/>
            <a:gdLst/>
            <a:ahLst/>
            <a:cxnLst/>
            <a:rect r="r" b="b" t="t" l="l"/>
            <a:pathLst>
              <a:path h="12625803" w="20201286">
                <a:moveTo>
                  <a:pt x="0" y="0"/>
                </a:moveTo>
                <a:lnTo>
                  <a:pt x="20201285" y="0"/>
                </a:lnTo>
                <a:lnTo>
                  <a:pt x="20201285" y="12625804"/>
                </a:lnTo>
                <a:lnTo>
                  <a:pt x="0" y="12625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13433" y="4213334"/>
            <a:ext cx="11861135" cy="3331873"/>
            <a:chOff x="0" y="0"/>
            <a:chExt cx="3123920" cy="8775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23920" cy="877530"/>
            </a:xfrm>
            <a:custGeom>
              <a:avLst/>
              <a:gdLst/>
              <a:ahLst/>
              <a:cxnLst/>
              <a:rect r="r" b="b" t="t" l="l"/>
              <a:pathLst>
                <a:path h="877530" w="3123920">
                  <a:moveTo>
                    <a:pt x="0" y="0"/>
                  </a:moveTo>
                  <a:lnTo>
                    <a:pt x="3123920" y="0"/>
                  </a:lnTo>
                  <a:lnTo>
                    <a:pt x="3123920" y="877530"/>
                  </a:lnTo>
                  <a:lnTo>
                    <a:pt x="0" y="877530"/>
                  </a:lnTo>
                  <a:close/>
                </a:path>
              </a:pathLst>
            </a:custGeom>
            <a:solidFill>
              <a:srgbClr val="81A642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23920" cy="915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581478" y="0"/>
            <a:ext cx="3223556" cy="2766397"/>
          </a:xfrm>
          <a:custGeom>
            <a:avLst/>
            <a:gdLst/>
            <a:ahLst/>
            <a:cxnLst/>
            <a:rect r="r" b="b" t="t" l="l"/>
            <a:pathLst>
              <a:path h="2766397" w="3223556">
                <a:moveTo>
                  <a:pt x="0" y="0"/>
                </a:moveTo>
                <a:lnTo>
                  <a:pt x="3223555" y="0"/>
                </a:lnTo>
                <a:lnTo>
                  <a:pt x="3223555" y="2766397"/>
                </a:lnTo>
                <a:lnTo>
                  <a:pt x="0" y="2766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73118" y="7256819"/>
            <a:ext cx="6045091" cy="3030181"/>
          </a:xfrm>
          <a:custGeom>
            <a:avLst/>
            <a:gdLst/>
            <a:ahLst/>
            <a:cxnLst/>
            <a:rect r="r" b="b" t="t" l="l"/>
            <a:pathLst>
              <a:path h="3030181" w="6045091">
                <a:moveTo>
                  <a:pt x="0" y="0"/>
                </a:moveTo>
                <a:lnTo>
                  <a:pt x="6045091" y="0"/>
                </a:lnTo>
                <a:lnTo>
                  <a:pt x="6045091" y="3030181"/>
                </a:lnTo>
                <a:lnTo>
                  <a:pt x="0" y="3030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38718" y="4482957"/>
            <a:ext cx="2779491" cy="3458643"/>
          </a:xfrm>
          <a:custGeom>
            <a:avLst/>
            <a:gdLst/>
            <a:ahLst/>
            <a:cxnLst/>
            <a:rect r="r" b="b" t="t" l="l"/>
            <a:pathLst>
              <a:path h="3458643" w="2779491">
                <a:moveTo>
                  <a:pt x="0" y="0"/>
                </a:moveTo>
                <a:lnTo>
                  <a:pt x="2779491" y="0"/>
                </a:lnTo>
                <a:lnTo>
                  <a:pt x="2779491" y="3458642"/>
                </a:lnTo>
                <a:lnTo>
                  <a:pt x="0" y="3458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37844" y="8621597"/>
            <a:ext cx="2835273" cy="3434803"/>
          </a:xfrm>
          <a:custGeom>
            <a:avLst/>
            <a:gdLst/>
            <a:ahLst/>
            <a:cxnLst/>
            <a:rect r="r" b="b" t="t" l="l"/>
            <a:pathLst>
              <a:path h="3434803" w="2835273">
                <a:moveTo>
                  <a:pt x="0" y="0"/>
                </a:moveTo>
                <a:lnTo>
                  <a:pt x="2835274" y="0"/>
                </a:lnTo>
                <a:lnTo>
                  <a:pt x="2835274" y="3434802"/>
                </a:lnTo>
                <a:lnTo>
                  <a:pt x="0" y="34348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58296" y="1792857"/>
            <a:ext cx="9371409" cy="1395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26"/>
              </a:lnSpc>
            </a:pPr>
            <a:r>
              <a:rPr lang="en-US" sz="10030">
                <a:solidFill>
                  <a:srgbClr val="4F662D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Backend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95479" y="5224803"/>
            <a:ext cx="10297042" cy="9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3301" indent="-296651" lvl="1">
              <a:lnSpc>
                <a:spcPts val="3847"/>
              </a:lnSpc>
              <a:buFont typeface="Arial"/>
              <a:buChar char="•"/>
            </a:pPr>
            <a:r>
              <a:rPr lang="en-US" sz="2748" spc="-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PHP: processamento dos </a:t>
            </a:r>
            <a:r>
              <a:rPr lang="en-US" sz="2748" spc="-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dados e envio para o banco de dados (caso deseje s</a:t>
            </a:r>
            <a:r>
              <a:rPr lang="en-US" sz="2748" spc="-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alvar os dados)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3076" y="-1005480"/>
            <a:ext cx="20201286" cy="12625803"/>
          </a:xfrm>
          <a:custGeom>
            <a:avLst/>
            <a:gdLst/>
            <a:ahLst/>
            <a:cxnLst/>
            <a:rect r="r" b="b" t="t" l="l"/>
            <a:pathLst>
              <a:path h="12625803" w="20201286">
                <a:moveTo>
                  <a:pt x="0" y="0"/>
                </a:moveTo>
                <a:lnTo>
                  <a:pt x="20201285" y="0"/>
                </a:lnTo>
                <a:lnTo>
                  <a:pt x="20201285" y="12625804"/>
                </a:lnTo>
                <a:lnTo>
                  <a:pt x="0" y="12625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13433" y="4213334"/>
            <a:ext cx="11861135" cy="3331873"/>
            <a:chOff x="0" y="0"/>
            <a:chExt cx="3123920" cy="8775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23920" cy="877530"/>
            </a:xfrm>
            <a:custGeom>
              <a:avLst/>
              <a:gdLst/>
              <a:ahLst/>
              <a:cxnLst/>
              <a:rect r="r" b="b" t="t" l="l"/>
              <a:pathLst>
                <a:path h="877530" w="3123920">
                  <a:moveTo>
                    <a:pt x="0" y="0"/>
                  </a:moveTo>
                  <a:lnTo>
                    <a:pt x="3123920" y="0"/>
                  </a:lnTo>
                  <a:lnTo>
                    <a:pt x="3123920" y="877530"/>
                  </a:lnTo>
                  <a:lnTo>
                    <a:pt x="0" y="877530"/>
                  </a:lnTo>
                  <a:close/>
                </a:path>
              </a:pathLst>
            </a:custGeom>
            <a:solidFill>
              <a:srgbClr val="81A642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23920" cy="915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581478" y="0"/>
            <a:ext cx="3223556" cy="2766397"/>
          </a:xfrm>
          <a:custGeom>
            <a:avLst/>
            <a:gdLst/>
            <a:ahLst/>
            <a:cxnLst/>
            <a:rect r="r" b="b" t="t" l="l"/>
            <a:pathLst>
              <a:path h="2766397" w="3223556">
                <a:moveTo>
                  <a:pt x="0" y="0"/>
                </a:moveTo>
                <a:lnTo>
                  <a:pt x="3223555" y="0"/>
                </a:lnTo>
                <a:lnTo>
                  <a:pt x="3223555" y="2766397"/>
                </a:lnTo>
                <a:lnTo>
                  <a:pt x="0" y="2766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73118" y="7256819"/>
            <a:ext cx="6045091" cy="3030181"/>
          </a:xfrm>
          <a:custGeom>
            <a:avLst/>
            <a:gdLst/>
            <a:ahLst/>
            <a:cxnLst/>
            <a:rect r="r" b="b" t="t" l="l"/>
            <a:pathLst>
              <a:path h="3030181" w="6045091">
                <a:moveTo>
                  <a:pt x="0" y="0"/>
                </a:moveTo>
                <a:lnTo>
                  <a:pt x="6045091" y="0"/>
                </a:lnTo>
                <a:lnTo>
                  <a:pt x="6045091" y="3030181"/>
                </a:lnTo>
                <a:lnTo>
                  <a:pt x="0" y="3030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38718" y="4482957"/>
            <a:ext cx="2779491" cy="3458643"/>
          </a:xfrm>
          <a:custGeom>
            <a:avLst/>
            <a:gdLst/>
            <a:ahLst/>
            <a:cxnLst/>
            <a:rect r="r" b="b" t="t" l="l"/>
            <a:pathLst>
              <a:path h="3458643" w="2779491">
                <a:moveTo>
                  <a:pt x="0" y="0"/>
                </a:moveTo>
                <a:lnTo>
                  <a:pt x="2779491" y="0"/>
                </a:lnTo>
                <a:lnTo>
                  <a:pt x="2779491" y="3458642"/>
                </a:lnTo>
                <a:lnTo>
                  <a:pt x="0" y="3458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37844" y="8621597"/>
            <a:ext cx="2835273" cy="3434803"/>
          </a:xfrm>
          <a:custGeom>
            <a:avLst/>
            <a:gdLst/>
            <a:ahLst/>
            <a:cxnLst/>
            <a:rect r="r" b="b" t="t" l="l"/>
            <a:pathLst>
              <a:path h="3434803" w="2835273">
                <a:moveTo>
                  <a:pt x="0" y="0"/>
                </a:moveTo>
                <a:lnTo>
                  <a:pt x="2835274" y="0"/>
                </a:lnTo>
                <a:lnTo>
                  <a:pt x="2835274" y="3434802"/>
                </a:lnTo>
                <a:lnTo>
                  <a:pt x="0" y="34348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58296" y="1792857"/>
            <a:ext cx="9371409" cy="1395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26"/>
              </a:lnSpc>
            </a:pPr>
            <a:r>
              <a:rPr lang="en-US" sz="10030">
                <a:solidFill>
                  <a:srgbClr val="4F662D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Organização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95479" y="4639534"/>
            <a:ext cx="10297042" cy="244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3301" indent="-296651" lvl="1">
              <a:lnSpc>
                <a:spcPts val="3847"/>
              </a:lnSpc>
              <a:buFont typeface="Arial"/>
              <a:buChar char="•"/>
            </a:pPr>
            <a:r>
              <a:rPr lang="en-US" sz="2748" spc="-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App.js (se você estiver usando algum framework como React, mas com PHP t</a:t>
            </a:r>
            <a:r>
              <a:rPr lang="en-US" sz="2748" spc="-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alvez você se referia ao script principal JS)</a:t>
            </a:r>
          </a:p>
          <a:p>
            <a:pPr algn="just" marL="593301" indent="-296651" lvl="1">
              <a:lnSpc>
                <a:spcPts val="3847"/>
              </a:lnSpc>
              <a:buFont typeface="Arial"/>
              <a:buChar char="•"/>
            </a:pPr>
            <a:r>
              <a:rPr lang="en-US" sz="2748" spc="-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Estrutura de pastas organizada: /css,</a:t>
            </a:r>
            <a:r>
              <a:rPr lang="en-US" sz="2748" spc="-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/js, /php, /img, index.html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3076" y="-1005480"/>
            <a:ext cx="20201286" cy="12625803"/>
          </a:xfrm>
          <a:custGeom>
            <a:avLst/>
            <a:gdLst/>
            <a:ahLst/>
            <a:cxnLst/>
            <a:rect r="r" b="b" t="t" l="l"/>
            <a:pathLst>
              <a:path h="12625803" w="20201286">
                <a:moveTo>
                  <a:pt x="0" y="0"/>
                </a:moveTo>
                <a:lnTo>
                  <a:pt x="20201285" y="0"/>
                </a:lnTo>
                <a:lnTo>
                  <a:pt x="20201285" y="12625804"/>
                </a:lnTo>
                <a:lnTo>
                  <a:pt x="0" y="12625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87866" y="3125753"/>
            <a:ext cx="9925128" cy="6132547"/>
            <a:chOff x="0" y="0"/>
            <a:chExt cx="2614026" cy="16151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14026" cy="1615156"/>
            </a:xfrm>
            <a:custGeom>
              <a:avLst/>
              <a:gdLst/>
              <a:ahLst/>
              <a:cxnLst/>
              <a:rect r="r" b="b" t="t" l="l"/>
              <a:pathLst>
                <a:path h="1615156" w="2614026">
                  <a:moveTo>
                    <a:pt x="0" y="0"/>
                  </a:moveTo>
                  <a:lnTo>
                    <a:pt x="2614026" y="0"/>
                  </a:lnTo>
                  <a:lnTo>
                    <a:pt x="2614026" y="1615156"/>
                  </a:lnTo>
                  <a:lnTo>
                    <a:pt x="0" y="1615156"/>
                  </a:lnTo>
                  <a:close/>
                </a:path>
              </a:pathLst>
            </a:custGeom>
            <a:solidFill>
              <a:srgbClr val="81A642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14026" cy="1653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927715" y="6325219"/>
            <a:ext cx="6258948" cy="4455121"/>
          </a:xfrm>
          <a:custGeom>
            <a:avLst/>
            <a:gdLst/>
            <a:ahLst/>
            <a:cxnLst/>
            <a:rect r="r" b="b" t="t" l="l"/>
            <a:pathLst>
              <a:path h="4455121" w="6258948">
                <a:moveTo>
                  <a:pt x="0" y="0"/>
                </a:moveTo>
                <a:lnTo>
                  <a:pt x="6258948" y="0"/>
                </a:lnTo>
                <a:lnTo>
                  <a:pt x="6258948" y="4455121"/>
                </a:lnTo>
                <a:lnTo>
                  <a:pt x="0" y="4455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34176" y="776855"/>
            <a:ext cx="4084034" cy="2235080"/>
          </a:xfrm>
          <a:custGeom>
            <a:avLst/>
            <a:gdLst/>
            <a:ahLst/>
            <a:cxnLst/>
            <a:rect r="r" b="b" t="t" l="l"/>
            <a:pathLst>
              <a:path h="2235080" w="4084034">
                <a:moveTo>
                  <a:pt x="0" y="0"/>
                </a:moveTo>
                <a:lnTo>
                  <a:pt x="4084033" y="0"/>
                </a:lnTo>
                <a:lnTo>
                  <a:pt x="4084033" y="2235080"/>
                </a:lnTo>
                <a:lnTo>
                  <a:pt x="0" y="2235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011935"/>
            <a:ext cx="2099127" cy="2647982"/>
          </a:xfrm>
          <a:custGeom>
            <a:avLst/>
            <a:gdLst/>
            <a:ahLst/>
            <a:cxnLst/>
            <a:rect r="r" b="b" t="t" l="l"/>
            <a:pathLst>
              <a:path h="2647982" w="2099127">
                <a:moveTo>
                  <a:pt x="0" y="0"/>
                </a:moveTo>
                <a:lnTo>
                  <a:pt x="2099127" y="0"/>
                </a:lnTo>
                <a:lnTo>
                  <a:pt x="2099127" y="2647982"/>
                </a:lnTo>
                <a:lnTo>
                  <a:pt x="0" y="2647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64726" y="1225578"/>
            <a:ext cx="9371409" cy="148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6"/>
              </a:lnSpc>
            </a:pPr>
            <a:r>
              <a:rPr lang="en-US" sz="6031">
                <a:solidFill>
                  <a:srgbClr val="4F662D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Dificuldades encontradas e como foram resolvidas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82704" y="4133649"/>
            <a:ext cx="8135453" cy="404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0121" indent="-275060" lvl="1">
              <a:lnSpc>
                <a:spcPts val="3567"/>
              </a:lnSpc>
              <a:buFont typeface="Arial"/>
              <a:buChar char="•"/>
            </a:pPr>
            <a:r>
              <a:rPr lang="en-US" sz="2548" spc="-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Fazer o app em React Native foi desafiador: A linguagem e estrutura do React Native são mais complexas para iniciantes, especialmente por usar componentes, estados e hooks. Foi necessário estudar bastante a documentação e buscar exemplos para conseguir montar as telas e funcionalidades básicas.</a:t>
            </a:r>
          </a:p>
          <a:p>
            <a:pPr algn="just">
              <a:lnSpc>
                <a:spcPts val="3567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3076" y="-1005480"/>
            <a:ext cx="20201286" cy="12625803"/>
          </a:xfrm>
          <a:custGeom>
            <a:avLst/>
            <a:gdLst/>
            <a:ahLst/>
            <a:cxnLst/>
            <a:rect r="r" b="b" t="t" l="l"/>
            <a:pathLst>
              <a:path h="12625803" w="20201286">
                <a:moveTo>
                  <a:pt x="0" y="0"/>
                </a:moveTo>
                <a:lnTo>
                  <a:pt x="20201285" y="0"/>
                </a:lnTo>
                <a:lnTo>
                  <a:pt x="20201285" y="12625804"/>
                </a:lnTo>
                <a:lnTo>
                  <a:pt x="0" y="12625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87866" y="3125753"/>
            <a:ext cx="9925128" cy="6132547"/>
            <a:chOff x="0" y="0"/>
            <a:chExt cx="2614026" cy="16151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14026" cy="1615156"/>
            </a:xfrm>
            <a:custGeom>
              <a:avLst/>
              <a:gdLst/>
              <a:ahLst/>
              <a:cxnLst/>
              <a:rect r="r" b="b" t="t" l="l"/>
              <a:pathLst>
                <a:path h="1615156" w="2614026">
                  <a:moveTo>
                    <a:pt x="0" y="0"/>
                  </a:moveTo>
                  <a:lnTo>
                    <a:pt x="2614026" y="0"/>
                  </a:lnTo>
                  <a:lnTo>
                    <a:pt x="2614026" y="1615156"/>
                  </a:lnTo>
                  <a:lnTo>
                    <a:pt x="0" y="1615156"/>
                  </a:lnTo>
                  <a:close/>
                </a:path>
              </a:pathLst>
            </a:custGeom>
            <a:solidFill>
              <a:srgbClr val="81A642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14026" cy="1653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927715" y="6325219"/>
            <a:ext cx="6258948" cy="4455121"/>
          </a:xfrm>
          <a:custGeom>
            <a:avLst/>
            <a:gdLst/>
            <a:ahLst/>
            <a:cxnLst/>
            <a:rect r="r" b="b" t="t" l="l"/>
            <a:pathLst>
              <a:path h="4455121" w="6258948">
                <a:moveTo>
                  <a:pt x="0" y="0"/>
                </a:moveTo>
                <a:lnTo>
                  <a:pt x="6258948" y="0"/>
                </a:lnTo>
                <a:lnTo>
                  <a:pt x="6258948" y="4455121"/>
                </a:lnTo>
                <a:lnTo>
                  <a:pt x="0" y="4455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34176" y="776855"/>
            <a:ext cx="4084034" cy="2235080"/>
          </a:xfrm>
          <a:custGeom>
            <a:avLst/>
            <a:gdLst/>
            <a:ahLst/>
            <a:cxnLst/>
            <a:rect r="r" b="b" t="t" l="l"/>
            <a:pathLst>
              <a:path h="2235080" w="4084034">
                <a:moveTo>
                  <a:pt x="0" y="0"/>
                </a:moveTo>
                <a:lnTo>
                  <a:pt x="4084033" y="0"/>
                </a:lnTo>
                <a:lnTo>
                  <a:pt x="4084033" y="2235080"/>
                </a:lnTo>
                <a:lnTo>
                  <a:pt x="0" y="2235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011935"/>
            <a:ext cx="2099127" cy="2647982"/>
          </a:xfrm>
          <a:custGeom>
            <a:avLst/>
            <a:gdLst/>
            <a:ahLst/>
            <a:cxnLst/>
            <a:rect r="r" b="b" t="t" l="l"/>
            <a:pathLst>
              <a:path h="2647982" w="2099127">
                <a:moveTo>
                  <a:pt x="0" y="0"/>
                </a:moveTo>
                <a:lnTo>
                  <a:pt x="2099127" y="0"/>
                </a:lnTo>
                <a:lnTo>
                  <a:pt x="2099127" y="2647982"/>
                </a:lnTo>
                <a:lnTo>
                  <a:pt x="0" y="2647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64726" y="1225578"/>
            <a:ext cx="9371409" cy="148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6"/>
              </a:lnSpc>
            </a:pPr>
            <a:r>
              <a:rPr lang="en-US" sz="6031">
                <a:solidFill>
                  <a:srgbClr val="4F662D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Dificuldades encontradas e como foram resolvidas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82704" y="3789479"/>
            <a:ext cx="8135453" cy="4728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8533" indent="-264266" lvl="1">
              <a:lnSpc>
                <a:spcPts val="3427"/>
              </a:lnSpc>
              <a:buFont typeface="Arial"/>
              <a:buChar char="•"/>
            </a:pPr>
            <a:r>
              <a:rPr lang="en-US" sz="2448" spc="-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Integração entre JavaScript e PHP: Foi complicado conectar o cálculo do IMC feito em JavaScript com o backend em PHP para armazenar os dados. A solução foi organizar me</a:t>
            </a:r>
            <a:r>
              <a:rPr lang="en-US" sz="2448" spc="-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lhor os arquivos e usar o método POST para enviar as informações.</a:t>
            </a:r>
          </a:p>
          <a:p>
            <a:pPr algn="just" marL="528533" indent="-264266" lvl="1">
              <a:lnSpc>
                <a:spcPts val="3427"/>
              </a:lnSpc>
              <a:buFont typeface="Arial"/>
              <a:buChar char="•"/>
            </a:pPr>
            <a:r>
              <a:rPr lang="en-US" sz="2448" spc="-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Validação dos dados: Garantir que todos o</a:t>
            </a:r>
            <a:r>
              <a:rPr lang="en-US" sz="2448" spc="-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 campos fossem preenchidos corretamente deu trabalho, mas conseguimos resolver com funções de validação no JavaScript.</a:t>
            </a:r>
          </a:p>
          <a:p>
            <a:pPr algn="just">
              <a:lnSpc>
                <a:spcPts val="3427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3076" y="-1005480"/>
            <a:ext cx="20201286" cy="12625803"/>
          </a:xfrm>
          <a:custGeom>
            <a:avLst/>
            <a:gdLst/>
            <a:ahLst/>
            <a:cxnLst/>
            <a:rect r="r" b="b" t="t" l="l"/>
            <a:pathLst>
              <a:path h="12625803" w="20201286">
                <a:moveTo>
                  <a:pt x="0" y="0"/>
                </a:moveTo>
                <a:lnTo>
                  <a:pt x="20201285" y="0"/>
                </a:lnTo>
                <a:lnTo>
                  <a:pt x="20201285" y="12625804"/>
                </a:lnTo>
                <a:lnTo>
                  <a:pt x="0" y="12625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5927" y="4697903"/>
            <a:ext cx="4985234" cy="3679923"/>
            <a:chOff x="0" y="0"/>
            <a:chExt cx="1402837" cy="10355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02837" cy="1035525"/>
            </a:xfrm>
            <a:custGeom>
              <a:avLst/>
              <a:gdLst/>
              <a:ahLst/>
              <a:cxnLst/>
              <a:rect r="r" b="b" t="t" l="l"/>
              <a:pathLst>
                <a:path h="1035525" w="1402837">
                  <a:moveTo>
                    <a:pt x="0" y="0"/>
                  </a:moveTo>
                  <a:lnTo>
                    <a:pt x="1402837" y="0"/>
                  </a:lnTo>
                  <a:lnTo>
                    <a:pt x="1402837" y="1035525"/>
                  </a:lnTo>
                  <a:lnTo>
                    <a:pt x="0" y="1035525"/>
                  </a:lnTo>
                  <a:close/>
                </a:path>
              </a:pathLst>
            </a:custGeom>
            <a:solidFill>
              <a:srgbClr val="81A642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402837" cy="1073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51383" y="4697903"/>
            <a:ext cx="4985234" cy="3679923"/>
            <a:chOff x="0" y="0"/>
            <a:chExt cx="1402837" cy="10355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02837" cy="1035525"/>
            </a:xfrm>
            <a:custGeom>
              <a:avLst/>
              <a:gdLst/>
              <a:ahLst/>
              <a:cxnLst/>
              <a:rect r="r" b="b" t="t" l="l"/>
              <a:pathLst>
                <a:path h="1035525" w="1402837">
                  <a:moveTo>
                    <a:pt x="0" y="0"/>
                  </a:moveTo>
                  <a:lnTo>
                    <a:pt x="1402837" y="0"/>
                  </a:lnTo>
                  <a:lnTo>
                    <a:pt x="1402837" y="1035525"/>
                  </a:lnTo>
                  <a:lnTo>
                    <a:pt x="0" y="1035525"/>
                  </a:lnTo>
                  <a:close/>
                </a:path>
              </a:pathLst>
            </a:custGeom>
            <a:solidFill>
              <a:srgbClr val="81A642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402837" cy="1073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126839" y="4697903"/>
            <a:ext cx="4985234" cy="3679923"/>
            <a:chOff x="0" y="0"/>
            <a:chExt cx="1402837" cy="10355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02837" cy="1035525"/>
            </a:xfrm>
            <a:custGeom>
              <a:avLst/>
              <a:gdLst/>
              <a:ahLst/>
              <a:cxnLst/>
              <a:rect r="r" b="b" t="t" l="l"/>
              <a:pathLst>
                <a:path h="1035525" w="1402837">
                  <a:moveTo>
                    <a:pt x="0" y="0"/>
                  </a:moveTo>
                  <a:lnTo>
                    <a:pt x="1402837" y="0"/>
                  </a:lnTo>
                  <a:lnTo>
                    <a:pt x="1402837" y="1035525"/>
                  </a:lnTo>
                  <a:lnTo>
                    <a:pt x="0" y="1035525"/>
                  </a:lnTo>
                  <a:close/>
                </a:path>
              </a:pathLst>
            </a:custGeom>
            <a:solidFill>
              <a:srgbClr val="81A642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02837" cy="1073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6752765">
            <a:off x="16208855" y="-1357268"/>
            <a:ext cx="2770940" cy="5291726"/>
          </a:xfrm>
          <a:custGeom>
            <a:avLst/>
            <a:gdLst/>
            <a:ahLst/>
            <a:cxnLst/>
            <a:rect r="r" b="b" t="t" l="l"/>
            <a:pathLst>
              <a:path h="5291726" w="2770940">
                <a:moveTo>
                  <a:pt x="0" y="0"/>
                </a:moveTo>
                <a:lnTo>
                  <a:pt x="2770940" y="0"/>
                </a:lnTo>
                <a:lnTo>
                  <a:pt x="2770940" y="5291726"/>
                </a:lnTo>
                <a:lnTo>
                  <a:pt x="0" y="529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571814" y="398236"/>
            <a:ext cx="5780291" cy="2859899"/>
          </a:xfrm>
          <a:custGeom>
            <a:avLst/>
            <a:gdLst/>
            <a:ahLst/>
            <a:cxnLst/>
            <a:rect r="r" b="b" t="t" l="l"/>
            <a:pathLst>
              <a:path h="2859899" w="5780291">
                <a:moveTo>
                  <a:pt x="0" y="0"/>
                </a:moveTo>
                <a:lnTo>
                  <a:pt x="5780292" y="0"/>
                </a:lnTo>
                <a:lnTo>
                  <a:pt x="5780292" y="2859899"/>
                </a:lnTo>
                <a:lnTo>
                  <a:pt x="0" y="28598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097920" y="7513148"/>
            <a:ext cx="2322760" cy="2322760"/>
          </a:xfrm>
          <a:custGeom>
            <a:avLst/>
            <a:gdLst/>
            <a:ahLst/>
            <a:cxnLst/>
            <a:rect r="r" b="b" t="t" l="l"/>
            <a:pathLst>
              <a:path h="2322760" w="2322760">
                <a:moveTo>
                  <a:pt x="0" y="0"/>
                </a:moveTo>
                <a:lnTo>
                  <a:pt x="2322760" y="0"/>
                </a:lnTo>
                <a:lnTo>
                  <a:pt x="2322760" y="2322760"/>
                </a:lnTo>
                <a:lnTo>
                  <a:pt x="0" y="23227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3471260">
            <a:off x="854665" y="6761417"/>
            <a:ext cx="1088560" cy="3151094"/>
          </a:xfrm>
          <a:custGeom>
            <a:avLst/>
            <a:gdLst/>
            <a:ahLst/>
            <a:cxnLst/>
            <a:rect r="r" b="b" t="t" l="l"/>
            <a:pathLst>
              <a:path h="3151094" w="1088560">
                <a:moveTo>
                  <a:pt x="0" y="0"/>
                </a:moveTo>
                <a:lnTo>
                  <a:pt x="1088560" y="0"/>
                </a:lnTo>
                <a:lnTo>
                  <a:pt x="1088560" y="3151094"/>
                </a:lnTo>
                <a:lnTo>
                  <a:pt x="0" y="31510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208478" y="1133475"/>
            <a:ext cx="9871045" cy="119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6"/>
              </a:lnSpc>
            </a:pPr>
            <a:r>
              <a:rPr lang="en-US" sz="8530">
                <a:solidFill>
                  <a:srgbClr val="4F662D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APRENDIZADOS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34666" y="5605742"/>
            <a:ext cx="4218669" cy="179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72" spc="-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Aprendemos como integrar front-end e b</a:t>
            </a:r>
            <a:r>
              <a:rPr lang="en-US" sz="2572" spc="-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ack-end em um projeto funcional.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10121" y="5156686"/>
            <a:ext cx="4218669" cy="269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72" spc="-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elit. </a:t>
            </a:r>
            <a:r>
              <a:rPr lang="en-US" sz="2572" spc="-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Praesent rutrum maximus mauris sed sodales. Ut rhoncus lacinia nisi eu tempus.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59210" y="5605742"/>
            <a:ext cx="4218669" cy="179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en-US" sz="2572" spc="-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Aprendemos como integrar front-end e b</a:t>
            </a:r>
            <a:r>
              <a:rPr lang="en-US" sz="2572" spc="-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ack-end em um projeto funcional.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3076" y="-1005480"/>
            <a:ext cx="20201286" cy="12625803"/>
          </a:xfrm>
          <a:custGeom>
            <a:avLst/>
            <a:gdLst/>
            <a:ahLst/>
            <a:cxnLst/>
            <a:rect r="r" b="b" t="t" l="l"/>
            <a:pathLst>
              <a:path h="12625803" w="20201286">
                <a:moveTo>
                  <a:pt x="0" y="0"/>
                </a:moveTo>
                <a:lnTo>
                  <a:pt x="20201285" y="0"/>
                </a:lnTo>
                <a:lnTo>
                  <a:pt x="20201285" y="12625804"/>
                </a:lnTo>
                <a:lnTo>
                  <a:pt x="0" y="12625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38973" y="3125753"/>
            <a:ext cx="9925128" cy="6132547"/>
            <a:chOff x="0" y="0"/>
            <a:chExt cx="2614026" cy="16151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14026" cy="1615156"/>
            </a:xfrm>
            <a:custGeom>
              <a:avLst/>
              <a:gdLst/>
              <a:ahLst/>
              <a:cxnLst/>
              <a:rect r="r" b="b" t="t" l="l"/>
              <a:pathLst>
                <a:path h="1615156" w="2614026">
                  <a:moveTo>
                    <a:pt x="0" y="0"/>
                  </a:moveTo>
                  <a:lnTo>
                    <a:pt x="2614026" y="0"/>
                  </a:lnTo>
                  <a:lnTo>
                    <a:pt x="2614026" y="1615156"/>
                  </a:lnTo>
                  <a:lnTo>
                    <a:pt x="0" y="1615156"/>
                  </a:lnTo>
                  <a:close/>
                </a:path>
              </a:pathLst>
            </a:custGeom>
            <a:solidFill>
              <a:srgbClr val="81A642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14026" cy="1653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497295" y="6784990"/>
            <a:ext cx="7636218" cy="3778151"/>
          </a:xfrm>
          <a:custGeom>
            <a:avLst/>
            <a:gdLst/>
            <a:ahLst/>
            <a:cxnLst/>
            <a:rect r="r" b="b" t="t" l="l"/>
            <a:pathLst>
              <a:path h="3778151" w="7636218">
                <a:moveTo>
                  <a:pt x="0" y="0"/>
                </a:moveTo>
                <a:lnTo>
                  <a:pt x="7636218" y="0"/>
                </a:lnTo>
                <a:lnTo>
                  <a:pt x="7636218" y="3778150"/>
                </a:lnTo>
                <a:lnTo>
                  <a:pt x="0" y="3778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056379">
            <a:off x="15548973" y="2304725"/>
            <a:ext cx="1150027" cy="2461148"/>
          </a:xfrm>
          <a:custGeom>
            <a:avLst/>
            <a:gdLst/>
            <a:ahLst/>
            <a:cxnLst/>
            <a:rect r="r" b="b" t="t" l="l"/>
            <a:pathLst>
              <a:path h="2461148" w="1150027">
                <a:moveTo>
                  <a:pt x="0" y="0"/>
                </a:moveTo>
                <a:lnTo>
                  <a:pt x="1150027" y="0"/>
                </a:lnTo>
                <a:lnTo>
                  <a:pt x="1150027" y="2461147"/>
                </a:lnTo>
                <a:lnTo>
                  <a:pt x="0" y="24611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54665" y="1545117"/>
            <a:ext cx="5098297" cy="2845777"/>
          </a:xfrm>
          <a:custGeom>
            <a:avLst/>
            <a:gdLst/>
            <a:ahLst/>
            <a:cxnLst/>
            <a:rect r="r" b="b" t="t" l="l"/>
            <a:pathLst>
              <a:path h="2845777" w="5098297">
                <a:moveTo>
                  <a:pt x="0" y="0"/>
                </a:moveTo>
                <a:lnTo>
                  <a:pt x="5098297" y="0"/>
                </a:lnTo>
                <a:lnTo>
                  <a:pt x="5098297" y="2845776"/>
                </a:lnTo>
                <a:lnTo>
                  <a:pt x="0" y="28457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815833" y="814955"/>
            <a:ext cx="9371409" cy="149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4"/>
              </a:lnSpc>
            </a:pPr>
          </a:p>
          <a:p>
            <a:pPr algn="ctr">
              <a:lnSpc>
                <a:spcPts val="7336"/>
              </a:lnSpc>
            </a:pPr>
            <a:r>
              <a:rPr lang="en-US" sz="8530">
                <a:solidFill>
                  <a:srgbClr val="4F662D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CONCLUSÃO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23039" y="4949230"/>
            <a:ext cx="7956997" cy="2399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2"/>
              </a:lnSpc>
            </a:pPr>
            <a:r>
              <a:rPr lang="en-US" sz="2730" spc="-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site cadastra pacientes, calcula o IMC automaticamente e exibe</a:t>
            </a:r>
            <a:r>
              <a:rPr lang="en-US" sz="2730" spc="-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os dados na tela. Usa HTML, CSS, JavaScript, PHP e tem visual voltado à área da saúde. É simples, funcional e pode ser ampliado futuramente.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3076" y="-1005480"/>
            <a:ext cx="20201286" cy="12625803"/>
          </a:xfrm>
          <a:custGeom>
            <a:avLst/>
            <a:gdLst/>
            <a:ahLst/>
            <a:cxnLst/>
            <a:rect r="r" b="b" t="t" l="l"/>
            <a:pathLst>
              <a:path h="12625803" w="20201286">
                <a:moveTo>
                  <a:pt x="0" y="0"/>
                </a:moveTo>
                <a:lnTo>
                  <a:pt x="20201285" y="0"/>
                </a:lnTo>
                <a:lnTo>
                  <a:pt x="20201285" y="12625804"/>
                </a:lnTo>
                <a:lnTo>
                  <a:pt x="0" y="12625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83076" y="7078771"/>
            <a:ext cx="5287653" cy="3946978"/>
          </a:xfrm>
          <a:custGeom>
            <a:avLst/>
            <a:gdLst/>
            <a:ahLst/>
            <a:cxnLst/>
            <a:rect r="r" b="b" t="t" l="l"/>
            <a:pathLst>
              <a:path h="3946978" w="5287653">
                <a:moveTo>
                  <a:pt x="0" y="0"/>
                </a:moveTo>
                <a:lnTo>
                  <a:pt x="5287652" y="0"/>
                </a:lnTo>
                <a:lnTo>
                  <a:pt x="5287652" y="3946978"/>
                </a:lnTo>
                <a:lnTo>
                  <a:pt x="0" y="39469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168267">
            <a:off x="-1100372" y="511545"/>
            <a:ext cx="3737172" cy="2337431"/>
          </a:xfrm>
          <a:custGeom>
            <a:avLst/>
            <a:gdLst/>
            <a:ahLst/>
            <a:cxnLst/>
            <a:rect r="r" b="b" t="t" l="l"/>
            <a:pathLst>
              <a:path h="2337431" w="3737172">
                <a:moveTo>
                  <a:pt x="0" y="0"/>
                </a:moveTo>
                <a:lnTo>
                  <a:pt x="3737172" y="0"/>
                </a:lnTo>
                <a:lnTo>
                  <a:pt x="3737172" y="2337431"/>
                </a:lnTo>
                <a:lnTo>
                  <a:pt x="0" y="23374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37091" y="-44474"/>
            <a:ext cx="5312444" cy="3449470"/>
          </a:xfrm>
          <a:custGeom>
            <a:avLst/>
            <a:gdLst/>
            <a:ahLst/>
            <a:cxnLst/>
            <a:rect r="r" b="b" t="t" l="l"/>
            <a:pathLst>
              <a:path h="3449470" w="5312444">
                <a:moveTo>
                  <a:pt x="0" y="0"/>
                </a:moveTo>
                <a:lnTo>
                  <a:pt x="5312444" y="0"/>
                </a:lnTo>
                <a:lnTo>
                  <a:pt x="5312444" y="3449470"/>
                </a:lnTo>
                <a:lnTo>
                  <a:pt x="0" y="34494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641627">
            <a:off x="15754128" y="7848062"/>
            <a:ext cx="3709328" cy="2320016"/>
          </a:xfrm>
          <a:custGeom>
            <a:avLst/>
            <a:gdLst/>
            <a:ahLst/>
            <a:cxnLst/>
            <a:rect r="r" b="b" t="t" l="l"/>
            <a:pathLst>
              <a:path h="2320016" w="3709328">
                <a:moveTo>
                  <a:pt x="3709327" y="0"/>
                </a:moveTo>
                <a:lnTo>
                  <a:pt x="0" y="0"/>
                </a:lnTo>
                <a:lnTo>
                  <a:pt x="0" y="2320016"/>
                </a:lnTo>
                <a:lnTo>
                  <a:pt x="3709327" y="2320016"/>
                </a:lnTo>
                <a:lnTo>
                  <a:pt x="370932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013049">
            <a:off x="-791540" y="4365520"/>
            <a:ext cx="2773845" cy="2997278"/>
          </a:xfrm>
          <a:custGeom>
            <a:avLst/>
            <a:gdLst/>
            <a:ahLst/>
            <a:cxnLst/>
            <a:rect r="r" b="b" t="t" l="l"/>
            <a:pathLst>
              <a:path h="2997278" w="2773845">
                <a:moveTo>
                  <a:pt x="0" y="0"/>
                </a:moveTo>
                <a:lnTo>
                  <a:pt x="2773844" y="0"/>
                </a:lnTo>
                <a:lnTo>
                  <a:pt x="2773844" y="2997278"/>
                </a:lnTo>
                <a:lnTo>
                  <a:pt x="0" y="29972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321679">
            <a:off x="4102044" y="9008469"/>
            <a:ext cx="2758487" cy="1589891"/>
          </a:xfrm>
          <a:custGeom>
            <a:avLst/>
            <a:gdLst/>
            <a:ahLst/>
            <a:cxnLst/>
            <a:rect r="r" b="b" t="t" l="l"/>
            <a:pathLst>
              <a:path h="1589891" w="2758487">
                <a:moveTo>
                  <a:pt x="0" y="0"/>
                </a:moveTo>
                <a:lnTo>
                  <a:pt x="2758487" y="0"/>
                </a:lnTo>
                <a:lnTo>
                  <a:pt x="2758487" y="1589891"/>
                </a:lnTo>
                <a:lnTo>
                  <a:pt x="0" y="158989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6644323" y="3404996"/>
            <a:ext cx="1643677" cy="1738504"/>
          </a:xfrm>
          <a:custGeom>
            <a:avLst/>
            <a:gdLst/>
            <a:ahLst/>
            <a:cxnLst/>
            <a:rect r="r" b="b" t="t" l="l"/>
            <a:pathLst>
              <a:path h="1738504" w="1643677">
                <a:moveTo>
                  <a:pt x="1643677" y="0"/>
                </a:moveTo>
                <a:lnTo>
                  <a:pt x="0" y="0"/>
                </a:lnTo>
                <a:lnTo>
                  <a:pt x="0" y="1738504"/>
                </a:lnTo>
                <a:lnTo>
                  <a:pt x="1643677" y="1738504"/>
                </a:lnTo>
                <a:lnTo>
                  <a:pt x="1643677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277860">
            <a:off x="12356282" y="-908109"/>
            <a:ext cx="2910268" cy="2661572"/>
          </a:xfrm>
          <a:custGeom>
            <a:avLst/>
            <a:gdLst/>
            <a:ahLst/>
            <a:cxnLst/>
            <a:rect r="r" b="b" t="t" l="l"/>
            <a:pathLst>
              <a:path h="2661572" w="2910268">
                <a:moveTo>
                  <a:pt x="0" y="0"/>
                </a:moveTo>
                <a:lnTo>
                  <a:pt x="2910267" y="0"/>
                </a:lnTo>
                <a:lnTo>
                  <a:pt x="2910267" y="2661572"/>
                </a:lnTo>
                <a:lnTo>
                  <a:pt x="0" y="266157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324475" y="3624071"/>
            <a:ext cx="9639050" cy="2347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04"/>
              </a:lnSpc>
            </a:pPr>
            <a:r>
              <a:rPr lang="en-US" sz="16865">
                <a:solidFill>
                  <a:srgbClr val="4F662D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OBRIGADO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523622" y="6301426"/>
            <a:ext cx="7240756" cy="1025144"/>
            <a:chOff x="0" y="0"/>
            <a:chExt cx="9654342" cy="1366859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9654342" cy="1366859"/>
              <a:chOff x="0" y="0"/>
              <a:chExt cx="1907030" cy="26999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907030" cy="269997"/>
              </a:xfrm>
              <a:custGeom>
                <a:avLst/>
                <a:gdLst/>
                <a:ahLst/>
                <a:cxnLst/>
                <a:rect r="r" b="b" t="t" l="l"/>
                <a:pathLst>
                  <a:path h="269997" w="1907030">
                    <a:moveTo>
                      <a:pt x="0" y="0"/>
                    </a:moveTo>
                    <a:lnTo>
                      <a:pt x="1907030" y="0"/>
                    </a:lnTo>
                    <a:lnTo>
                      <a:pt x="1907030" y="269997"/>
                    </a:lnTo>
                    <a:lnTo>
                      <a:pt x="0" y="269997"/>
                    </a:lnTo>
                    <a:close/>
                  </a:path>
                </a:pathLst>
              </a:custGeom>
              <a:solidFill>
                <a:srgbClr val="81A642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907030" cy="3080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96822" y="134794"/>
              <a:ext cx="9557520" cy="973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78"/>
                </a:lnSpc>
              </a:pPr>
              <a:r>
                <a:rPr lang="en-US" sz="4270">
                  <a:solidFill>
                    <a:srgbClr val="FAF4E4"/>
                  </a:solidFill>
                  <a:latin typeface="Poppins"/>
                  <a:ea typeface="Poppins"/>
                  <a:cs typeface="Poppins"/>
                  <a:sym typeface="Poppins"/>
                </a:rPr>
                <a:t>PELA SUA ATENÇÃO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3076" y="-1005480"/>
            <a:ext cx="20201286" cy="12625803"/>
          </a:xfrm>
          <a:custGeom>
            <a:avLst/>
            <a:gdLst/>
            <a:ahLst/>
            <a:cxnLst/>
            <a:rect r="r" b="b" t="t" l="l"/>
            <a:pathLst>
              <a:path h="12625803" w="20201286">
                <a:moveTo>
                  <a:pt x="0" y="0"/>
                </a:moveTo>
                <a:lnTo>
                  <a:pt x="20201285" y="0"/>
                </a:lnTo>
                <a:lnTo>
                  <a:pt x="20201285" y="12625804"/>
                </a:lnTo>
                <a:lnTo>
                  <a:pt x="0" y="12625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87866" y="3125753"/>
            <a:ext cx="9925128" cy="6132547"/>
            <a:chOff x="0" y="0"/>
            <a:chExt cx="2614026" cy="16151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14026" cy="1615156"/>
            </a:xfrm>
            <a:custGeom>
              <a:avLst/>
              <a:gdLst/>
              <a:ahLst/>
              <a:cxnLst/>
              <a:rect r="r" b="b" t="t" l="l"/>
              <a:pathLst>
                <a:path h="1615156" w="2614026">
                  <a:moveTo>
                    <a:pt x="0" y="0"/>
                  </a:moveTo>
                  <a:lnTo>
                    <a:pt x="2614026" y="0"/>
                  </a:lnTo>
                  <a:lnTo>
                    <a:pt x="2614026" y="1615156"/>
                  </a:lnTo>
                  <a:lnTo>
                    <a:pt x="0" y="1615156"/>
                  </a:lnTo>
                  <a:close/>
                </a:path>
              </a:pathLst>
            </a:custGeom>
            <a:solidFill>
              <a:srgbClr val="81A642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14026" cy="1653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927715" y="6325219"/>
            <a:ext cx="6258948" cy="4455121"/>
          </a:xfrm>
          <a:custGeom>
            <a:avLst/>
            <a:gdLst/>
            <a:ahLst/>
            <a:cxnLst/>
            <a:rect r="r" b="b" t="t" l="l"/>
            <a:pathLst>
              <a:path h="4455121" w="6258948">
                <a:moveTo>
                  <a:pt x="0" y="0"/>
                </a:moveTo>
                <a:lnTo>
                  <a:pt x="6258948" y="0"/>
                </a:lnTo>
                <a:lnTo>
                  <a:pt x="6258948" y="4455121"/>
                </a:lnTo>
                <a:lnTo>
                  <a:pt x="0" y="4455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34176" y="776855"/>
            <a:ext cx="4084034" cy="2235080"/>
          </a:xfrm>
          <a:custGeom>
            <a:avLst/>
            <a:gdLst/>
            <a:ahLst/>
            <a:cxnLst/>
            <a:rect r="r" b="b" t="t" l="l"/>
            <a:pathLst>
              <a:path h="2235080" w="4084034">
                <a:moveTo>
                  <a:pt x="0" y="0"/>
                </a:moveTo>
                <a:lnTo>
                  <a:pt x="4084033" y="0"/>
                </a:lnTo>
                <a:lnTo>
                  <a:pt x="4084033" y="2235080"/>
                </a:lnTo>
                <a:lnTo>
                  <a:pt x="0" y="2235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011935"/>
            <a:ext cx="2099127" cy="2647982"/>
          </a:xfrm>
          <a:custGeom>
            <a:avLst/>
            <a:gdLst/>
            <a:ahLst/>
            <a:cxnLst/>
            <a:rect r="r" b="b" t="t" l="l"/>
            <a:pathLst>
              <a:path h="2647982" w="2099127">
                <a:moveTo>
                  <a:pt x="0" y="0"/>
                </a:moveTo>
                <a:lnTo>
                  <a:pt x="2099127" y="0"/>
                </a:lnTo>
                <a:lnTo>
                  <a:pt x="2099127" y="2647982"/>
                </a:lnTo>
                <a:lnTo>
                  <a:pt x="0" y="2647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64726" y="872105"/>
            <a:ext cx="9648269" cy="168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4"/>
              </a:lnSpc>
            </a:pPr>
            <a:r>
              <a:rPr lang="en-US" sz="6830">
                <a:solidFill>
                  <a:srgbClr val="4F662D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O site foi desenvolvido com foco em saúde e bem-estar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77343" y="4064380"/>
            <a:ext cx="8746175" cy="4179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7840" indent="-318920" lvl="1">
              <a:lnSpc>
                <a:spcPts val="4136"/>
              </a:lnSpc>
              <a:buFont typeface="Arial"/>
              <a:buChar char="•"/>
            </a:pPr>
            <a:r>
              <a:rPr lang="en-US" sz="2954" spc="-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Cadastro de Pacientes: formulário com nome, idade, peso, altu</a:t>
            </a:r>
            <a:r>
              <a:rPr lang="en-US" sz="2954" spc="-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ra, e outras informações básicas.</a:t>
            </a:r>
          </a:p>
          <a:p>
            <a:pPr algn="just" marL="637840" indent="-318920" lvl="1">
              <a:lnSpc>
                <a:spcPts val="4136"/>
              </a:lnSpc>
              <a:buFont typeface="Arial"/>
              <a:buChar char="•"/>
            </a:pPr>
            <a:r>
              <a:rPr lang="en-US" sz="2954" spc="-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Cálculo Automático do IMC: após o preenchimento dos dados, o sistema calculará automaticamente o Índice de Massa Corporal.</a:t>
            </a:r>
          </a:p>
          <a:p>
            <a:pPr algn="just">
              <a:lnSpc>
                <a:spcPts val="413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3076" y="-1005480"/>
            <a:ext cx="20201286" cy="12625803"/>
          </a:xfrm>
          <a:custGeom>
            <a:avLst/>
            <a:gdLst/>
            <a:ahLst/>
            <a:cxnLst/>
            <a:rect r="r" b="b" t="t" l="l"/>
            <a:pathLst>
              <a:path h="12625803" w="20201286">
                <a:moveTo>
                  <a:pt x="0" y="0"/>
                </a:moveTo>
                <a:lnTo>
                  <a:pt x="20201285" y="0"/>
                </a:lnTo>
                <a:lnTo>
                  <a:pt x="20201285" y="12625804"/>
                </a:lnTo>
                <a:lnTo>
                  <a:pt x="0" y="12625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87866" y="3125753"/>
            <a:ext cx="9925128" cy="6132547"/>
            <a:chOff x="0" y="0"/>
            <a:chExt cx="2614026" cy="16151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14026" cy="1615156"/>
            </a:xfrm>
            <a:custGeom>
              <a:avLst/>
              <a:gdLst/>
              <a:ahLst/>
              <a:cxnLst/>
              <a:rect r="r" b="b" t="t" l="l"/>
              <a:pathLst>
                <a:path h="1615156" w="2614026">
                  <a:moveTo>
                    <a:pt x="0" y="0"/>
                  </a:moveTo>
                  <a:lnTo>
                    <a:pt x="2614026" y="0"/>
                  </a:lnTo>
                  <a:lnTo>
                    <a:pt x="2614026" y="1615156"/>
                  </a:lnTo>
                  <a:lnTo>
                    <a:pt x="0" y="1615156"/>
                  </a:lnTo>
                  <a:close/>
                </a:path>
              </a:pathLst>
            </a:custGeom>
            <a:solidFill>
              <a:srgbClr val="81A642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14026" cy="1653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927715" y="6325219"/>
            <a:ext cx="6258948" cy="4455121"/>
          </a:xfrm>
          <a:custGeom>
            <a:avLst/>
            <a:gdLst/>
            <a:ahLst/>
            <a:cxnLst/>
            <a:rect r="r" b="b" t="t" l="l"/>
            <a:pathLst>
              <a:path h="4455121" w="6258948">
                <a:moveTo>
                  <a:pt x="0" y="0"/>
                </a:moveTo>
                <a:lnTo>
                  <a:pt x="6258948" y="0"/>
                </a:lnTo>
                <a:lnTo>
                  <a:pt x="6258948" y="4455121"/>
                </a:lnTo>
                <a:lnTo>
                  <a:pt x="0" y="4455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34176" y="776855"/>
            <a:ext cx="4084034" cy="2235080"/>
          </a:xfrm>
          <a:custGeom>
            <a:avLst/>
            <a:gdLst/>
            <a:ahLst/>
            <a:cxnLst/>
            <a:rect r="r" b="b" t="t" l="l"/>
            <a:pathLst>
              <a:path h="2235080" w="4084034">
                <a:moveTo>
                  <a:pt x="0" y="0"/>
                </a:moveTo>
                <a:lnTo>
                  <a:pt x="4084033" y="0"/>
                </a:lnTo>
                <a:lnTo>
                  <a:pt x="4084033" y="2235080"/>
                </a:lnTo>
                <a:lnTo>
                  <a:pt x="0" y="2235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011935"/>
            <a:ext cx="2099127" cy="2647982"/>
          </a:xfrm>
          <a:custGeom>
            <a:avLst/>
            <a:gdLst/>
            <a:ahLst/>
            <a:cxnLst/>
            <a:rect r="r" b="b" t="t" l="l"/>
            <a:pathLst>
              <a:path h="2647982" w="2099127">
                <a:moveTo>
                  <a:pt x="0" y="0"/>
                </a:moveTo>
                <a:lnTo>
                  <a:pt x="2099127" y="0"/>
                </a:lnTo>
                <a:lnTo>
                  <a:pt x="2099127" y="2647982"/>
                </a:lnTo>
                <a:lnTo>
                  <a:pt x="0" y="2647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64726" y="872105"/>
            <a:ext cx="9648269" cy="168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4"/>
              </a:lnSpc>
            </a:pPr>
            <a:r>
              <a:rPr lang="en-US" sz="6830">
                <a:solidFill>
                  <a:srgbClr val="4F662D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O site foi desenvolvido com foco em saúde e bem-estar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12270" y="4564298"/>
            <a:ext cx="8476320" cy="3179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151" indent="-323576" lvl="1">
              <a:lnSpc>
                <a:spcPts val="4196"/>
              </a:lnSpc>
              <a:buFont typeface="Arial"/>
              <a:buChar char="•"/>
            </a:pPr>
            <a:r>
              <a:rPr lang="en-US" sz="2997" spc="-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Exibição dos Dados na Tela: após o envio do formulário, os dados do paciente e o resultado do IMC (incluindo a </a:t>
            </a:r>
            <a:r>
              <a:rPr lang="en-US" b="true" sz="2997" spc="-2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classificação</a:t>
            </a:r>
            <a:r>
              <a:rPr lang="en-US" sz="2997" spc="-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abaixo do peso, normal</a:t>
            </a:r>
            <a:r>
              <a:rPr lang="en-US" sz="2997" spc="-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sobrepeso, etc.) serão exibidos diretamente na página.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3076" y="-1005480"/>
            <a:ext cx="20201286" cy="12625803"/>
          </a:xfrm>
          <a:custGeom>
            <a:avLst/>
            <a:gdLst/>
            <a:ahLst/>
            <a:cxnLst/>
            <a:rect r="r" b="b" t="t" l="l"/>
            <a:pathLst>
              <a:path h="12625803" w="20201286">
                <a:moveTo>
                  <a:pt x="0" y="0"/>
                </a:moveTo>
                <a:lnTo>
                  <a:pt x="20201285" y="0"/>
                </a:lnTo>
                <a:lnTo>
                  <a:pt x="20201285" y="12625804"/>
                </a:lnTo>
                <a:lnTo>
                  <a:pt x="0" y="12625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87866" y="3125753"/>
            <a:ext cx="9925128" cy="6132547"/>
            <a:chOff x="0" y="0"/>
            <a:chExt cx="2614026" cy="16151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14026" cy="1615156"/>
            </a:xfrm>
            <a:custGeom>
              <a:avLst/>
              <a:gdLst/>
              <a:ahLst/>
              <a:cxnLst/>
              <a:rect r="r" b="b" t="t" l="l"/>
              <a:pathLst>
                <a:path h="1615156" w="2614026">
                  <a:moveTo>
                    <a:pt x="0" y="0"/>
                  </a:moveTo>
                  <a:lnTo>
                    <a:pt x="2614026" y="0"/>
                  </a:lnTo>
                  <a:lnTo>
                    <a:pt x="2614026" y="1615156"/>
                  </a:lnTo>
                  <a:lnTo>
                    <a:pt x="0" y="1615156"/>
                  </a:lnTo>
                  <a:close/>
                </a:path>
              </a:pathLst>
            </a:custGeom>
            <a:solidFill>
              <a:srgbClr val="81A642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14026" cy="1653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927715" y="6325219"/>
            <a:ext cx="6258948" cy="4455121"/>
          </a:xfrm>
          <a:custGeom>
            <a:avLst/>
            <a:gdLst/>
            <a:ahLst/>
            <a:cxnLst/>
            <a:rect r="r" b="b" t="t" l="l"/>
            <a:pathLst>
              <a:path h="4455121" w="6258948">
                <a:moveTo>
                  <a:pt x="0" y="0"/>
                </a:moveTo>
                <a:lnTo>
                  <a:pt x="6258948" y="0"/>
                </a:lnTo>
                <a:lnTo>
                  <a:pt x="6258948" y="4455121"/>
                </a:lnTo>
                <a:lnTo>
                  <a:pt x="0" y="4455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34176" y="776855"/>
            <a:ext cx="4084034" cy="2235080"/>
          </a:xfrm>
          <a:custGeom>
            <a:avLst/>
            <a:gdLst/>
            <a:ahLst/>
            <a:cxnLst/>
            <a:rect r="r" b="b" t="t" l="l"/>
            <a:pathLst>
              <a:path h="2235080" w="4084034">
                <a:moveTo>
                  <a:pt x="0" y="0"/>
                </a:moveTo>
                <a:lnTo>
                  <a:pt x="4084033" y="0"/>
                </a:lnTo>
                <a:lnTo>
                  <a:pt x="4084033" y="2235080"/>
                </a:lnTo>
                <a:lnTo>
                  <a:pt x="0" y="22350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011935"/>
            <a:ext cx="2099127" cy="2647982"/>
          </a:xfrm>
          <a:custGeom>
            <a:avLst/>
            <a:gdLst/>
            <a:ahLst/>
            <a:cxnLst/>
            <a:rect r="r" b="b" t="t" l="l"/>
            <a:pathLst>
              <a:path h="2647982" w="2099127">
                <a:moveTo>
                  <a:pt x="0" y="0"/>
                </a:moveTo>
                <a:lnTo>
                  <a:pt x="2099127" y="0"/>
                </a:lnTo>
                <a:lnTo>
                  <a:pt x="2099127" y="2647982"/>
                </a:lnTo>
                <a:lnTo>
                  <a:pt x="0" y="2647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64726" y="872105"/>
            <a:ext cx="9648269" cy="1685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4"/>
              </a:lnSpc>
            </a:pPr>
            <a:r>
              <a:rPr lang="en-US" sz="6830">
                <a:solidFill>
                  <a:srgbClr val="4F662D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O site foi desenvolvido com foco em saúde e bem-estar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72259" y="4331294"/>
            <a:ext cx="8756342" cy="390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3301" indent="-296651" lvl="1">
              <a:lnSpc>
                <a:spcPts val="3847"/>
              </a:lnSpc>
              <a:buFont typeface="Arial"/>
              <a:buChar char="•"/>
            </a:pPr>
            <a:r>
              <a:rPr lang="en-US" sz="2748" spc="-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Armazenamento em Banco de Dados (usando PHP): os dados dos pacientes poderão ser armazenados para acesso posterior (opcional, caso queira persistência).</a:t>
            </a:r>
          </a:p>
          <a:p>
            <a:pPr algn="just" marL="593301" indent="-296651" lvl="1">
              <a:lnSpc>
                <a:spcPts val="3847"/>
              </a:lnSpc>
              <a:buFont typeface="Arial"/>
              <a:buChar char="•"/>
            </a:pPr>
            <a:r>
              <a:rPr lang="en-US" sz="2748" spc="-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Identidade Visua</a:t>
            </a:r>
            <a:r>
              <a:rPr lang="en-US" sz="2748" spc="-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748" spc="-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</a:t>
            </a:r>
            <a:r>
              <a:rPr lang="en-US" sz="2748" spc="-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748" spc="-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pon</a:t>
            </a:r>
            <a:r>
              <a:rPr lang="en-US" sz="2748" spc="-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</a:t>
            </a:r>
            <a:r>
              <a:rPr lang="en-US" sz="2748" spc="-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 e Agr</a:t>
            </a:r>
            <a:r>
              <a:rPr lang="en-US" sz="2748" spc="-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748" spc="-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dável: com cores suaves (ex: tons de azul e verde)</a:t>
            </a:r>
            <a:r>
              <a:rPr lang="en-US" sz="2748" spc="-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fontes legíveis e um layout limpo, focado no tema “cuidados com a saúde”.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3076" y="-1005480"/>
            <a:ext cx="20201286" cy="12625803"/>
          </a:xfrm>
          <a:custGeom>
            <a:avLst/>
            <a:gdLst/>
            <a:ahLst/>
            <a:cxnLst/>
            <a:rect r="r" b="b" t="t" l="l"/>
            <a:pathLst>
              <a:path h="12625803" w="20201286">
                <a:moveTo>
                  <a:pt x="0" y="0"/>
                </a:moveTo>
                <a:lnTo>
                  <a:pt x="20201285" y="0"/>
                </a:lnTo>
                <a:lnTo>
                  <a:pt x="20201285" y="12625804"/>
                </a:lnTo>
                <a:lnTo>
                  <a:pt x="0" y="12625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38973" y="3125753"/>
            <a:ext cx="9925128" cy="6132547"/>
            <a:chOff x="0" y="0"/>
            <a:chExt cx="2614026" cy="16151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14026" cy="1615156"/>
            </a:xfrm>
            <a:custGeom>
              <a:avLst/>
              <a:gdLst/>
              <a:ahLst/>
              <a:cxnLst/>
              <a:rect r="r" b="b" t="t" l="l"/>
              <a:pathLst>
                <a:path h="1615156" w="2614026">
                  <a:moveTo>
                    <a:pt x="0" y="0"/>
                  </a:moveTo>
                  <a:lnTo>
                    <a:pt x="2614026" y="0"/>
                  </a:lnTo>
                  <a:lnTo>
                    <a:pt x="2614026" y="1615156"/>
                  </a:lnTo>
                  <a:lnTo>
                    <a:pt x="0" y="1615156"/>
                  </a:lnTo>
                  <a:close/>
                </a:path>
              </a:pathLst>
            </a:custGeom>
            <a:solidFill>
              <a:srgbClr val="81A642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14026" cy="1653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497295" y="6784990"/>
            <a:ext cx="7636218" cy="3778151"/>
          </a:xfrm>
          <a:custGeom>
            <a:avLst/>
            <a:gdLst/>
            <a:ahLst/>
            <a:cxnLst/>
            <a:rect r="r" b="b" t="t" l="l"/>
            <a:pathLst>
              <a:path h="3778151" w="7636218">
                <a:moveTo>
                  <a:pt x="0" y="0"/>
                </a:moveTo>
                <a:lnTo>
                  <a:pt x="7636218" y="0"/>
                </a:lnTo>
                <a:lnTo>
                  <a:pt x="7636218" y="3778150"/>
                </a:lnTo>
                <a:lnTo>
                  <a:pt x="0" y="3778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056379">
            <a:off x="15548973" y="2304725"/>
            <a:ext cx="1150027" cy="2461148"/>
          </a:xfrm>
          <a:custGeom>
            <a:avLst/>
            <a:gdLst/>
            <a:ahLst/>
            <a:cxnLst/>
            <a:rect r="r" b="b" t="t" l="l"/>
            <a:pathLst>
              <a:path h="2461148" w="1150027">
                <a:moveTo>
                  <a:pt x="0" y="0"/>
                </a:moveTo>
                <a:lnTo>
                  <a:pt x="1150027" y="0"/>
                </a:lnTo>
                <a:lnTo>
                  <a:pt x="1150027" y="2461147"/>
                </a:lnTo>
                <a:lnTo>
                  <a:pt x="0" y="24611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149382" y="5456301"/>
            <a:ext cx="2665449" cy="3096478"/>
            <a:chOff x="0" y="0"/>
            <a:chExt cx="546608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2083" r="0" b="-2083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854665" y="1545117"/>
            <a:ext cx="5098297" cy="2845777"/>
          </a:xfrm>
          <a:custGeom>
            <a:avLst/>
            <a:gdLst/>
            <a:ahLst/>
            <a:cxnLst/>
            <a:rect r="r" b="b" t="t" l="l"/>
            <a:pathLst>
              <a:path h="2845777" w="5098297">
                <a:moveTo>
                  <a:pt x="0" y="0"/>
                </a:moveTo>
                <a:lnTo>
                  <a:pt x="5098297" y="0"/>
                </a:lnTo>
                <a:lnTo>
                  <a:pt x="5098297" y="2845776"/>
                </a:lnTo>
                <a:lnTo>
                  <a:pt x="0" y="28457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815833" y="1114425"/>
            <a:ext cx="9371409" cy="153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sz="6249">
                <a:solidFill>
                  <a:srgbClr val="4F662D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A estrutura será simples e funcional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09546" y="3478789"/>
            <a:ext cx="5583982" cy="116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8"/>
              </a:lnSpc>
            </a:pPr>
            <a:r>
              <a:rPr lang="en-US" sz="3270" b="true">
                <a:solidFill>
                  <a:srgbClr val="FAF4E4"/>
                </a:solidFill>
                <a:latin typeface="Poppins Bold"/>
                <a:ea typeface="Poppins Bold"/>
                <a:cs typeface="Poppins Bold"/>
                <a:sym typeface="Poppins Bold"/>
              </a:rPr>
              <a:t>Página 1 – Login ou Página Inicial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12219" y="5673644"/>
            <a:ext cx="5521838" cy="2585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454" spc="-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Nome do sistema e logotipo (se houver)</a:t>
            </a:r>
          </a:p>
          <a:p>
            <a:pPr algn="l">
              <a:lnSpc>
                <a:spcPts val="3436"/>
              </a:lnSpc>
            </a:pPr>
            <a:r>
              <a:rPr lang="en-US" sz="2454" spc="-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Botão “E</a:t>
            </a:r>
            <a:r>
              <a:rPr lang="en-US" sz="2454" spc="-1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ntrar” para ir à página de cálculo de IMC (pode ser uma simulação sem login real)</a:t>
            </a:r>
          </a:p>
          <a:p>
            <a:pPr algn="l">
              <a:lnSpc>
                <a:spcPts val="3436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3076" y="-1005480"/>
            <a:ext cx="20201286" cy="12625803"/>
          </a:xfrm>
          <a:custGeom>
            <a:avLst/>
            <a:gdLst/>
            <a:ahLst/>
            <a:cxnLst/>
            <a:rect r="r" b="b" t="t" l="l"/>
            <a:pathLst>
              <a:path h="12625803" w="20201286">
                <a:moveTo>
                  <a:pt x="0" y="0"/>
                </a:moveTo>
                <a:lnTo>
                  <a:pt x="20201285" y="0"/>
                </a:lnTo>
                <a:lnTo>
                  <a:pt x="20201285" y="12625804"/>
                </a:lnTo>
                <a:lnTo>
                  <a:pt x="0" y="12625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38973" y="3125753"/>
            <a:ext cx="9925128" cy="6132547"/>
            <a:chOff x="0" y="0"/>
            <a:chExt cx="2614026" cy="16151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14026" cy="1615156"/>
            </a:xfrm>
            <a:custGeom>
              <a:avLst/>
              <a:gdLst/>
              <a:ahLst/>
              <a:cxnLst/>
              <a:rect r="r" b="b" t="t" l="l"/>
              <a:pathLst>
                <a:path h="1615156" w="2614026">
                  <a:moveTo>
                    <a:pt x="0" y="0"/>
                  </a:moveTo>
                  <a:lnTo>
                    <a:pt x="2614026" y="0"/>
                  </a:lnTo>
                  <a:lnTo>
                    <a:pt x="2614026" y="1615156"/>
                  </a:lnTo>
                  <a:lnTo>
                    <a:pt x="0" y="1615156"/>
                  </a:lnTo>
                  <a:close/>
                </a:path>
              </a:pathLst>
            </a:custGeom>
            <a:solidFill>
              <a:srgbClr val="81A642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14026" cy="1653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497295" y="6784990"/>
            <a:ext cx="7636218" cy="3778151"/>
          </a:xfrm>
          <a:custGeom>
            <a:avLst/>
            <a:gdLst/>
            <a:ahLst/>
            <a:cxnLst/>
            <a:rect r="r" b="b" t="t" l="l"/>
            <a:pathLst>
              <a:path h="3778151" w="7636218">
                <a:moveTo>
                  <a:pt x="0" y="0"/>
                </a:moveTo>
                <a:lnTo>
                  <a:pt x="7636218" y="0"/>
                </a:lnTo>
                <a:lnTo>
                  <a:pt x="7636218" y="3778150"/>
                </a:lnTo>
                <a:lnTo>
                  <a:pt x="0" y="3778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056379">
            <a:off x="15548973" y="2304725"/>
            <a:ext cx="1150027" cy="2461148"/>
          </a:xfrm>
          <a:custGeom>
            <a:avLst/>
            <a:gdLst/>
            <a:ahLst/>
            <a:cxnLst/>
            <a:rect r="r" b="b" t="t" l="l"/>
            <a:pathLst>
              <a:path h="2461148" w="1150027">
                <a:moveTo>
                  <a:pt x="0" y="0"/>
                </a:moveTo>
                <a:lnTo>
                  <a:pt x="1150027" y="0"/>
                </a:lnTo>
                <a:lnTo>
                  <a:pt x="1150027" y="2461147"/>
                </a:lnTo>
                <a:lnTo>
                  <a:pt x="0" y="24611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149382" y="5456301"/>
            <a:ext cx="2665449" cy="3096478"/>
            <a:chOff x="0" y="0"/>
            <a:chExt cx="546608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2083" r="0" b="-2083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854665" y="1545117"/>
            <a:ext cx="5098297" cy="2845777"/>
          </a:xfrm>
          <a:custGeom>
            <a:avLst/>
            <a:gdLst/>
            <a:ahLst/>
            <a:cxnLst/>
            <a:rect r="r" b="b" t="t" l="l"/>
            <a:pathLst>
              <a:path h="2845777" w="5098297">
                <a:moveTo>
                  <a:pt x="0" y="0"/>
                </a:moveTo>
                <a:lnTo>
                  <a:pt x="5098297" y="0"/>
                </a:lnTo>
                <a:lnTo>
                  <a:pt x="5098297" y="2845776"/>
                </a:lnTo>
                <a:lnTo>
                  <a:pt x="0" y="28457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815833" y="1114425"/>
            <a:ext cx="9371409" cy="153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sz="6249">
                <a:solidFill>
                  <a:srgbClr val="4F662D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A estrutura será simples e funcional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09546" y="3478789"/>
            <a:ext cx="5583982" cy="116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8"/>
              </a:lnSpc>
            </a:pPr>
            <a:r>
              <a:rPr lang="en-US" sz="3270" b="true">
                <a:solidFill>
                  <a:srgbClr val="FAF4E4"/>
                </a:solidFill>
                <a:latin typeface="Poppins Bold"/>
                <a:ea typeface="Poppins Bold"/>
                <a:cs typeface="Poppins Bold"/>
                <a:sym typeface="Poppins Bold"/>
              </a:rPr>
              <a:t>Página 2 – Cadastro e Cálculo de IMC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65088" y="5231222"/>
            <a:ext cx="5521838" cy="3668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36"/>
              </a:lnSpc>
            </a:pPr>
            <a:r>
              <a:rPr lang="en-US" sz="2954" spc="-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Formulário de Cadastro:</a:t>
            </a:r>
          </a:p>
          <a:p>
            <a:pPr algn="l">
              <a:lnSpc>
                <a:spcPts val="4136"/>
              </a:lnSpc>
            </a:pPr>
          </a:p>
          <a:p>
            <a:pPr algn="l" marL="637981" indent="-318991" lvl="1">
              <a:lnSpc>
                <a:spcPts val="4136"/>
              </a:lnSpc>
              <a:buFont typeface="Arial"/>
              <a:buChar char="•"/>
            </a:pPr>
            <a:r>
              <a:rPr lang="en-US" sz="2954" spc="-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Nome completo</a:t>
            </a:r>
          </a:p>
          <a:p>
            <a:pPr algn="l" marL="637981" indent="-318991" lvl="1">
              <a:lnSpc>
                <a:spcPts val="4136"/>
              </a:lnSpc>
              <a:buFont typeface="Arial"/>
              <a:buChar char="•"/>
            </a:pPr>
            <a:r>
              <a:rPr lang="en-US" sz="2954" spc="-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Idade</a:t>
            </a:r>
          </a:p>
          <a:p>
            <a:pPr algn="l" marL="637981" indent="-318991" lvl="1">
              <a:lnSpc>
                <a:spcPts val="4136"/>
              </a:lnSpc>
              <a:buFont typeface="Arial"/>
              <a:buChar char="•"/>
            </a:pPr>
            <a:r>
              <a:rPr lang="en-US" sz="2954" spc="-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Peso (em kg)</a:t>
            </a:r>
          </a:p>
          <a:p>
            <a:pPr algn="l" marL="637981" indent="-318991" lvl="1">
              <a:lnSpc>
                <a:spcPts val="4136"/>
              </a:lnSpc>
              <a:buFont typeface="Arial"/>
              <a:buChar char="•"/>
            </a:pPr>
            <a:r>
              <a:rPr lang="en-US" sz="2954" spc="-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Altura (em metros)</a:t>
            </a:r>
          </a:p>
          <a:p>
            <a:pPr algn="l" marL="637981" indent="-318991" lvl="1">
              <a:lnSpc>
                <a:spcPts val="4136"/>
              </a:lnSpc>
              <a:buFont typeface="Arial"/>
              <a:buChar char="•"/>
            </a:pPr>
            <a:r>
              <a:rPr lang="en-US" sz="2954" spc="-2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Botão "Calcular IMC"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3076" y="-1005480"/>
            <a:ext cx="20201286" cy="12625803"/>
          </a:xfrm>
          <a:custGeom>
            <a:avLst/>
            <a:gdLst/>
            <a:ahLst/>
            <a:cxnLst/>
            <a:rect r="r" b="b" t="t" l="l"/>
            <a:pathLst>
              <a:path h="12625803" w="20201286">
                <a:moveTo>
                  <a:pt x="0" y="0"/>
                </a:moveTo>
                <a:lnTo>
                  <a:pt x="20201285" y="0"/>
                </a:lnTo>
                <a:lnTo>
                  <a:pt x="20201285" y="12625804"/>
                </a:lnTo>
                <a:lnTo>
                  <a:pt x="0" y="12625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38973" y="3125753"/>
            <a:ext cx="9925128" cy="6132547"/>
            <a:chOff x="0" y="0"/>
            <a:chExt cx="2614026" cy="16151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14026" cy="1615156"/>
            </a:xfrm>
            <a:custGeom>
              <a:avLst/>
              <a:gdLst/>
              <a:ahLst/>
              <a:cxnLst/>
              <a:rect r="r" b="b" t="t" l="l"/>
              <a:pathLst>
                <a:path h="1615156" w="2614026">
                  <a:moveTo>
                    <a:pt x="0" y="0"/>
                  </a:moveTo>
                  <a:lnTo>
                    <a:pt x="2614026" y="0"/>
                  </a:lnTo>
                  <a:lnTo>
                    <a:pt x="2614026" y="1615156"/>
                  </a:lnTo>
                  <a:lnTo>
                    <a:pt x="0" y="1615156"/>
                  </a:lnTo>
                  <a:close/>
                </a:path>
              </a:pathLst>
            </a:custGeom>
            <a:solidFill>
              <a:srgbClr val="81A642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14026" cy="1653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497295" y="6784990"/>
            <a:ext cx="7636218" cy="3778151"/>
          </a:xfrm>
          <a:custGeom>
            <a:avLst/>
            <a:gdLst/>
            <a:ahLst/>
            <a:cxnLst/>
            <a:rect r="r" b="b" t="t" l="l"/>
            <a:pathLst>
              <a:path h="3778151" w="7636218">
                <a:moveTo>
                  <a:pt x="0" y="0"/>
                </a:moveTo>
                <a:lnTo>
                  <a:pt x="7636218" y="0"/>
                </a:lnTo>
                <a:lnTo>
                  <a:pt x="7636218" y="3778150"/>
                </a:lnTo>
                <a:lnTo>
                  <a:pt x="0" y="3778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056379">
            <a:off x="15548973" y="2304725"/>
            <a:ext cx="1150027" cy="2461148"/>
          </a:xfrm>
          <a:custGeom>
            <a:avLst/>
            <a:gdLst/>
            <a:ahLst/>
            <a:cxnLst/>
            <a:rect r="r" b="b" t="t" l="l"/>
            <a:pathLst>
              <a:path h="2461148" w="1150027">
                <a:moveTo>
                  <a:pt x="0" y="0"/>
                </a:moveTo>
                <a:lnTo>
                  <a:pt x="1150027" y="0"/>
                </a:lnTo>
                <a:lnTo>
                  <a:pt x="1150027" y="2461147"/>
                </a:lnTo>
                <a:lnTo>
                  <a:pt x="0" y="24611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149382" y="5456301"/>
            <a:ext cx="2665449" cy="3096478"/>
            <a:chOff x="0" y="0"/>
            <a:chExt cx="546608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39410" cy="6348730"/>
            </a:xfrm>
            <a:custGeom>
              <a:avLst/>
              <a:gdLst/>
              <a:ahLst/>
              <a:cxnLst/>
              <a:rect r="r" b="b" t="t" l="l"/>
              <a:pathLst>
                <a:path h="6348730" w="543941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47650" y="294640"/>
              <a:ext cx="4889500" cy="4693920"/>
            </a:xfrm>
            <a:custGeom>
              <a:avLst/>
              <a:gdLst/>
              <a:ahLst/>
              <a:cxnLst/>
              <a:rect r="r" b="b" t="t" l="l"/>
              <a:pathLst>
                <a:path h="4693920" w="4889500">
                  <a:moveTo>
                    <a:pt x="487045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19050"/>
                  </a:cubicBezTo>
                  <a:lnTo>
                    <a:pt x="0" y="4674870"/>
                  </a:lnTo>
                  <a:cubicBezTo>
                    <a:pt x="0" y="4686300"/>
                    <a:pt x="8890" y="4693920"/>
                    <a:pt x="19050" y="4693920"/>
                  </a:cubicBezTo>
                  <a:lnTo>
                    <a:pt x="4870450" y="4693920"/>
                  </a:lnTo>
                  <a:cubicBezTo>
                    <a:pt x="4880610" y="4693920"/>
                    <a:pt x="4889500" y="4685030"/>
                    <a:pt x="4889500" y="4674870"/>
                  </a:cubicBezTo>
                  <a:lnTo>
                    <a:pt x="4889500" y="20320"/>
                  </a:lnTo>
                  <a:cubicBezTo>
                    <a:pt x="4889500" y="8890"/>
                    <a:pt x="4881880" y="0"/>
                    <a:pt x="487045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2083" r="0" b="-2083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270" y="6350"/>
              <a:ext cx="5457190" cy="6342380"/>
            </a:xfrm>
            <a:custGeom>
              <a:avLst/>
              <a:gdLst/>
              <a:ahLst/>
              <a:cxnLst/>
              <a:rect r="r" b="b" t="t" l="l"/>
              <a:pathLst>
                <a:path h="6342380" w="545719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620" y="0"/>
              <a:ext cx="5458460" cy="6344920"/>
            </a:xfrm>
            <a:custGeom>
              <a:avLst/>
              <a:gdLst/>
              <a:ahLst/>
              <a:cxnLst/>
              <a:rect r="r" b="b" t="t" l="l"/>
              <a:pathLst>
                <a:path h="6344920" w="545846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854665" y="1545117"/>
            <a:ext cx="5098297" cy="2845777"/>
          </a:xfrm>
          <a:custGeom>
            <a:avLst/>
            <a:gdLst/>
            <a:ahLst/>
            <a:cxnLst/>
            <a:rect r="r" b="b" t="t" l="l"/>
            <a:pathLst>
              <a:path h="2845777" w="5098297">
                <a:moveTo>
                  <a:pt x="0" y="0"/>
                </a:moveTo>
                <a:lnTo>
                  <a:pt x="5098297" y="0"/>
                </a:lnTo>
                <a:lnTo>
                  <a:pt x="5098297" y="2845776"/>
                </a:lnTo>
                <a:lnTo>
                  <a:pt x="0" y="28457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815833" y="1114425"/>
            <a:ext cx="9371409" cy="153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4"/>
              </a:lnSpc>
            </a:pPr>
            <a:r>
              <a:rPr lang="en-US" sz="6249">
                <a:solidFill>
                  <a:srgbClr val="4F662D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A estrutura será simples e funcional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09546" y="3478789"/>
            <a:ext cx="5583982" cy="1164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8"/>
              </a:lnSpc>
            </a:pPr>
            <a:r>
              <a:rPr lang="en-US" sz="3270" b="true">
                <a:solidFill>
                  <a:srgbClr val="FAF4E4"/>
                </a:solidFill>
                <a:latin typeface="Poppins Bold"/>
                <a:ea typeface="Poppins Bold"/>
                <a:cs typeface="Poppins Bold"/>
                <a:sym typeface="Poppins Bold"/>
              </a:rPr>
              <a:t>Página 2 – Cadastro e Cálculo de IMC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97096" y="5370576"/>
            <a:ext cx="5521838" cy="3416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6"/>
              </a:lnSpc>
            </a:pPr>
            <a:r>
              <a:rPr lang="en-US" sz="2754" spc="-1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Exibição dos Resultados:</a:t>
            </a:r>
          </a:p>
          <a:p>
            <a:pPr algn="l">
              <a:lnSpc>
                <a:spcPts val="3856"/>
              </a:lnSpc>
            </a:pPr>
          </a:p>
          <a:p>
            <a:pPr algn="l" marL="594802" indent="-297401" lvl="1">
              <a:lnSpc>
                <a:spcPts val="3856"/>
              </a:lnSpc>
              <a:buFont typeface="Arial"/>
              <a:buChar char="•"/>
            </a:pPr>
            <a:r>
              <a:rPr lang="en-US" sz="2754" spc="-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IMC calculado automaticamente</a:t>
            </a:r>
          </a:p>
          <a:p>
            <a:pPr algn="l" marL="594802" indent="-297401" lvl="1">
              <a:lnSpc>
                <a:spcPts val="3856"/>
              </a:lnSpc>
              <a:buFont typeface="Arial"/>
              <a:buChar char="•"/>
            </a:pPr>
            <a:r>
              <a:rPr lang="en-US" sz="2754" spc="-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Classificação do IMC (ex: normal, sobrepeso, etc.)</a:t>
            </a:r>
          </a:p>
          <a:p>
            <a:pPr algn="l">
              <a:lnSpc>
                <a:spcPts val="385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3076" y="-1005480"/>
            <a:ext cx="20201286" cy="12625803"/>
          </a:xfrm>
          <a:custGeom>
            <a:avLst/>
            <a:gdLst/>
            <a:ahLst/>
            <a:cxnLst/>
            <a:rect r="r" b="b" t="t" l="l"/>
            <a:pathLst>
              <a:path h="12625803" w="20201286">
                <a:moveTo>
                  <a:pt x="0" y="0"/>
                </a:moveTo>
                <a:lnTo>
                  <a:pt x="20201285" y="0"/>
                </a:lnTo>
                <a:lnTo>
                  <a:pt x="20201285" y="12625804"/>
                </a:lnTo>
                <a:lnTo>
                  <a:pt x="0" y="12625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0262" y="4673458"/>
            <a:ext cx="4634022" cy="4237054"/>
            <a:chOff x="0" y="0"/>
            <a:chExt cx="1324184" cy="12107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4184" cy="1210750"/>
            </a:xfrm>
            <a:custGeom>
              <a:avLst/>
              <a:gdLst/>
              <a:ahLst/>
              <a:cxnLst/>
              <a:rect r="r" b="b" t="t" l="l"/>
              <a:pathLst>
                <a:path h="1210750" w="1324184">
                  <a:moveTo>
                    <a:pt x="0" y="0"/>
                  </a:moveTo>
                  <a:lnTo>
                    <a:pt x="1324184" y="0"/>
                  </a:lnTo>
                  <a:lnTo>
                    <a:pt x="1324184" y="1210750"/>
                  </a:lnTo>
                  <a:lnTo>
                    <a:pt x="0" y="1210750"/>
                  </a:lnTo>
                  <a:close/>
                </a:path>
              </a:pathLst>
            </a:custGeom>
            <a:solidFill>
              <a:srgbClr val="81A642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24184" cy="1248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880627" y="3735727"/>
            <a:ext cx="1573294" cy="15732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33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826989" y="4673458"/>
            <a:ext cx="4634022" cy="4237054"/>
            <a:chOff x="0" y="0"/>
            <a:chExt cx="1324184" cy="12107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24184" cy="1210750"/>
            </a:xfrm>
            <a:custGeom>
              <a:avLst/>
              <a:gdLst/>
              <a:ahLst/>
              <a:cxnLst/>
              <a:rect r="r" b="b" t="t" l="l"/>
              <a:pathLst>
                <a:path h="1210750" w="1324184">
                  <a:moveTo>
                    <a:pt x="0" y="0"/>
                  </a:moveTo>
                  <a:lnTo>
                    <a:pt x="1324184" y="0"/>
                  </a:lnTo>
                  <a:lnTo>
                    <a:pt x="1324184" y="1210750"/>
                  </a:lnTo>
                  <a:lnTo>
                    <a:pt x="0" y="1210750"/>
                  </a:lnTo>
                  <a:close/>
                </a:path>
              </a:pathLst>
            </a:custGeom>
            <a:solidFill>
              <a:srgbClr val="81A642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24184" cy="1248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357353" y="3735727"/>
            <a:ext cx="1573294" cy="157329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33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303715" y="4673458"/>
            <a:ext cx="4634022" cy="4237054"/>
            <a:chOff x="0" y="0"/>
            <a:chExt cx="1324184" cy="12107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24184" cy="1210750"/>
            </a:xfrm>
            <a:custGeom>
              <a:avLst/>
              <a:gdLst/>
              <a:ahLst/>
              <a:cxnLst/>
              <a:rect r="r" b="b" t="t" l="l"/>
              <a:pathLst>
                <a:path h="1210750" w="1324184">
                  <a:moveTo>
                    <a:pt x="0" y="0"/>
                  </a:moveTo>
                  <a:lnTo>
                    <a:pt x="1324184" y="0"/>
                  </a:lnTo>
                  <a:lnTo>
                    <a:pt x="1324184" y="1210750"/>
                  </a:lnTo>
                  <a:lnTo>
                    <a:pt x="0" y="1210750"/>
                  </a:lnTo>
                  <a:close/>
                </a:path>
              </a:pathLst>
            </a:custGeom>
            <a:solidFill>
              <a:srgbClr val="81A642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324184" cy="1248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834080" y="3735727"/>
            <a:ext cx="1573294" cy="157329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33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0" y="0"/>
            <a:ext cx="2981966" cy="2461477"/>
          </a:xfrm>
          <a:custGeom>
            <a:avLst/>
            <a:gdLst/>
            <a:ahLst/>
            <a:cxnLst/>
            <a:rect r="r" b="b" t="t" l="l"/>
            <a:pathLst>
              <a:path h="2461477" w="2981966">
                <a:moveTo>
                  <a:pt x="0" y="0"/>
                </a:moveTo>
                <a:lnTo>
                  <a:pt x="2981966" y="0"/>
                </a:lnTo>
                <a:lnTo>
                  <a:pt x="2981966" y="2461477"/>
                </a:lnTo>
                <a:lnTo>
                  <a:pt x="0" y="24614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306079" y="0"/>
            <a:ext cx="3293634" cy="2539581"/>
          </a:xfrm>
          <a:custGeom>
            <a:avLst/>
            <a:gdLst/>
            <a:ahLst/>
            <a:cxnLst/>
            <a:rect r="r" b="b" t="t" l="l"/>
            <a:pathLst>
              <a:path h="2539581" w="3293634">
                <a:moveTo>
                  <a:pt x="0" y="0"/>
                </a:moveTo>
                <a:lnTo>
                  <a:pt x="3293634" y="0"/>
                </a:lnTo>
                <a:lnTo>
                  <a:pt x="3293634" y="2539581"/>
                </a:lnTo>
                <a:lnTo>
                  <a:pt x="0" y="25395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407373" y="7742617"/>
            <a:ext cx="3314616" cy="3031367"/>
          </a:xfrm>
          <a:custGeom>
            <a:avLst/>
            <a:gdLst/>
            <a:ahLst/>
            <a:cxnLst/>
            <a:rect r="r" b="b" t="t" l="l"/>
            <a:pathLst>
              <a:path h="3031367" w="3314616">
                <a:moveTo>
                  <a:pt x="0" y="0"/>
                </a:moveTo>
                <a:lnTo>
                  <a:pt x="3314616" y="0"/>
                </a:lnTo>
                <a:lnTo>
                  <a:pt x="3314616" y="3031366"/>
                </a:lnTo>
                <a:lnTo>
                  <a:pt x="0" y="30313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1361035">
            <a:off x="283110" y="7418635"/>
            <a:ext cx="1491180" cy="3191241"/>
          </a:xfrm>
          <a:custGeom>
            <a:avLst/>
            <a:gdLst/>
            <a:ahLst/>
            <a:cxnLst/>
            <a:rect r="r" b="b" t="t" l="l"/>
            <a:pathLst>
              <a:path h="3191241" w="1491180">
                <a:moveTo>
                  <a:pt x="0" y="0"/>
                </a:moveTo>
                <a:lnTo>
                  <a:pt x="1491180" y="0"/>
                </a:lnTo>
                <a:lnTo>
                  <a:pt x="1491180" y="3191241"/>
                </a:lnTo>
                <a:lnTo>
                  <a:pt x="0" y="31912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695958" y="6290117"/>
            <a:ext cx="3942631" cy="860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4732" spc="-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Frontend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458296" y="798421"/>
            <a:ext cx="9371409" cy="2126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6"/>
              </a:lnSpc>
            </a:pPr>
            <a:r>
              <a:rPr lang="en-US" sz="8530">
                <a:solidFill>
                  <a:srgbClr val="4F662D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Quais tecnologias serão usadas?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309750" y="3773827"/>
            <a:ext cx="715047" cy="1378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5"/>
              </a:lnSpc>
            </a:pPr>
          </a:p>
          <a:p>
            <a:pPr algn="ctr">
              <a:lnSpc>
                <a:spcPts val="6761"/>
              </a:lnSpc>
            </a:pPr>
            <a:r>
              <a:rPr lang="en-US" sz="7862">
                <a:solidFill>
                  <a:srgbClr val="4F662D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172685" y="6290117"/>
            <a:ext cx="3942631" cy="860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4732" spc="-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786477" y="3773827"/>
            <a:ext cx="715047" cy="1378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5"/>
              </a:lnSpc>
            </a:pPr>
          </a:p>
          <a:p>
            <a:pPr algn="ctr">
              <a:lnSpc>
                <a:spcPts val="6761"/>
              </a:lnSpc>
            </a:pPr>
            <a:r>
              <a:rPr lang="en-US" sz="7862">
                <a:solidFill>
                  <a:srgbClr val="4F662D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2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651636" y="6393665"/>
            <a:ext cx="3942631" cy="860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25"/>
              </a:lnSpc>
            </a:pPr>
            <a:r>
              <a:rPr lang="en-US" sz="4732" spc="-3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Organização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263203" y="3773827"/>
            <a:ext cx="715047" cy="1378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5"/>
              </a:lnSpc>
            </a:pPr>
          </a:p>
          <a:p>
            <a:pPr algn="ctr">
              <a:lnSpc>
                <a:spcPts val="6761"/>
              </a:lnSpc>
            </a:pPr>
            <a:r>
              <a:rPr lang="en-US" sz="7862">
                <a:solidFill>
                  <a:srgbClr val="4F662D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3076" y="-1005480"/>
            <a:ext cx="20201286" cy="12625803"/>
          </a:xfrm>
          <a:custGeom>
            <a:avLst/>
            <a:gdLst/>
            <a:ahLst/>
            <a:cxnLst/>
            <a:rect r="r" b="b" t="t" l="l"/>
            <a:pathLst>
              <a:path h="12625803" w="20201286">
                <a:moveTo>
                  <a:pt x="0" y="0"/>
                </a:moveTo>
                <a:lnTo>
                  <a:pt x="20201285" y="0"/>
                </a:lnTo>
                <a:lnTo>
                  <a:pt x="20201285" y="12625804"/>
                </a:lnTo>
                <a:lnTo>
                  <a:pt x="0" y="12625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13433" y="4213334"/>
            <a:ext cx="11861135" cy="3331873"/>
            <a:chOff x="0" y="0"/>
            <a:chExt cx="3123920" cy="8775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23920" cy="877530"/>
            </a:xfrm>
            <a:custGeom>
              <a:avLst/>
              <a:gdLst/>
              <a:ahLst/>
              <a:cxnLst/>
              <a:rect r="r" b="b" t="t" l="l"/>
              <a:pathLst>
                <a:path h="877530" w="3123920">
                  <a:moveTo>
                    <a:pt x="0" y="0"/>
                  </a:moveTo>
                  <a:lnTo>
                    <a:pt x="3123920" y="0"/>
                  </a:lnTo>
                  <a:lnTo>
                    <a:pt x="3123920" y="877530"/>
                  </a:lnTo>
                  <a:lnTo>
                    <a:pt x="0" y="877530"/>
                  </a:lnTo>
                  <a:close/>
                </a:path>
              </a:pathLst>
            </a:custGeom>
            <a:solidFill>
              <a:srgbClr val="81A642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23920" cy="9156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581478" y="0"/>
            <a:ext cx="3223556" cy="2766397"/>
          </a:xfrm>
          <a:custGeom>
            <a:avLst/>
            <a:gdLst/>
            <a:ahLst/>
            <a:cxnLst/>
            <a:rect r="r" b="b" t="t" l="l"/>
            <a:pathLst>
              <a:path h="2766397" w="3223556">
                <a:moveTo>
                  <a:pt x="0" y="0"/>
                </a:moveTo>
                <a:lnTo>
                  <a:pt x="3223555" y="0"/>
                </a:lnTo>
                <a:lnTo>
                  <a:pt x="3223555" y="2766397"/>
                </a:lnTo>
                <a:lnTo>
                  <a:pt x="0" y="2766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73118" y="7256819"/>
            <a:ext cx="6045091" cy="3030181"/>
          </a:xfrm>
          <a:custGeom>
            <a:avLst/>
            <a:gdLst/>
            <a:ahLst/>
            <a:cxnLst/>
            <a:rect r="r" b="b" t="t" l="l"/>
            <a:pathLst>
              <a:path h="3030181" w="6045091">
                <a:moveTo>
                  <a:pt x="0" y="0"/>
                </a:moveTo>
                <a:lnTo>
                  <a:pt x="6045091" y="0"/>
                </a:lnTo>
                <a:lnTo>
                  <a:pt x="6045091" y="3030181"/>
                </a:lnTo>
                <a:lnTo>
                  <a:pt x="0" y="30301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38718" y="4482957"/>
            <a:ext cx="2779491" cy="3458643"/>
          </a:xfrm>
          <a:custGeom>
            <a:avLst/>
            <a:gdLst/>
            <a:ahLst/>
            <a:cxnLst/>
            <a:rect r="r" b="b" t="t" l="l"/>
            <a:pathLst>
              <a:path h="3458643" w="2779491">
                <a:moveTo>
                  <a:pt x="0" y="0"/>
                </a:moveTo>
                <a:lnTo>
                  <a:pt x="2779491" y="0"/>
                </a:lnTo>
                <a:lnTo>
                  <a:pt x="2779491" y="3458642"/>
                </a:lnTo>
                <a:lnTo>
                  <a:pt x="0" y="3458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37844" y="8621597"/>
            <a:ext cx="2835273" cy="3434803"/>
          </a:xfrm>
          <a:custGeom>
            <a:avLst/>
            <a:gdLst/>
            <a:ahLst/>
            <a:cxnLst/>
            <a:rect r="r" b="b" t="t" l="l"/>
            <a:pathLst>
              <a:path h="3434803" w="2835273">
                <a:moveTo>
                  <a:pt x="0" y="0"/>
                </a:moveTo>
                <a:lnTo>
                  <a:pt x="2835274" y="0"/>
                </a:lnTo>
                <a:lnTo>
                  <a:pt x="2835274" y="3434802"/>
                </a:lnTo>
                <a:lnTo>
                  <a:pt x="0" y="34348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458296" y="1792857"/>
            <a:ext cx="9371409" cy="1395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26"/>
              </a:lnSpc>
            </a:pPr>
            <a:r>
              <a:rPr lang="en-US" sz="10030">
                <a:solidFill>
                  <a:srgbClr val="4F662D"/>
                </a:solidFill>
                <a:latin typeface="Ancient signboards"/>
                <a:ea typeface="Ancient signboards"/>
                <a:cs typeface="Ancient signboards"/>
                <a:sym typeface="Ancient signboards"/>
              </a:rPr>
              <a:t>Frontend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95479" y="4614008"/>
            <a:ext cx="10297042" cy="244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3301" indent="-296651" lvl="1">
              <a:lnSpc>
                <a:spcPts val="3847"/>
              </a:lnSpc>
              <a:buFont typeface="Arial"/>
              <a:buChar char="•"/>
            </a:pPr>
            <a:r>
              <a:rPr lang="en-US" sz="2748" spc="-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HTML: estrutura da página (formulários, botões, textos)</a:t>
            </a:r>
          </a:p>
          <a:p>
            <a:pPr algn="just" marL="593301" indent="-296651" lvl="1">
              <a:lnSpc>
                <a:spcPts val="3847"/>
              </a:lnSpc>
              <a:buFont typeface="Arial"/>
              <a:buChar char="•"/>
            </a:pPr>
            <a:r>
              <a:rPr lang="en-US" sz="2748" spc="-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CSS: design, id</a:t>
            </a:r>
            <a:r>
              <a:rPr lang="en-US" sz="2748" spc="-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entidade visual (cores, fontes, layout responsivo)</a:t>
            </a:r>
          </a:p>
          <a:p>
            <a:pPr algn="just" marL="593301" indent="-296651" lvl="1">
              <a:lnSpc>
                <a:spcPts val="3847"/>
              </a:lnSpc>
              <a:buFont typeface="Arial"/>
              <a:buChar char="•"/>
            </a:pPr>
            <a:r>
              <a:rPr lang="en-US" sz="2748" spc="-1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JavaScript: interatividade, cálculo automático do IMC e exibição imediata dos dados na página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DAGudC2xQwI</dc:identifier>
  <dcterms:modified xsi:type="dcterms:W3CDTF">2011-08-01T06:04:30Z</dcterms:modified>
  <cp:revision>1</cp:revision>
  <dc:title>BioNutre</dc:title>
</cp:coreProperties>
</file>